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0" r:id="rId4"/>
    <p:sldId id="257" r:id="rId5"/>
    <p:sldId id="258" r:id="rId6"/>
    <p:sldId id="263" r:id="rId7"/>
    <p:sldId id="262" r:id="rId8"/>
    <p:sldId id="259" r:id="rId9"/>
    <p:sldId id="264" r:id="rId10"/>
    <p:sldId id="268" r:id="rId11"/>
    <p:sldId id="267" r:id="rId12"/>
    <p:sldId id="269" r:id="rId13"/>
    <p:sldId id="266" r:id="rId14"/>
    <p:sldId id="273" r:id="rId15"/>
    <p:sldId id="272" r:id="rId16"/>
    <p:sldId id="265" r:id="rId17"/>
    <p:sldId id="270" r:id="rId18"/>
    <p:sldId id="271" r:id="rId19"/>
    <p:sldId id="277" r:id="rId20"/>
    <p:sldId id="276" r:id="rId21"/>
    <p:sldId id="275" r:id="rId22"/>
    <p:sldId id="279" r:id="rId23"/>
    <p:sldId id="281" r:id="rId24"/>
    <p:sldId id="280" r:id="rId25"/>
    <p:sldId id="278"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EAD3B0"/>
    <a:srgbClr val="E32836"/>
    <a:srgbClr val="009900"/>
    <a:srgbClr val="2F85A9"/>
    <a:srgbClr val="377BBA"/>
    <a:srgbClr val="0AB9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4C8048-4123-4EFB-9787-4F7D1CDF3941}" type="doc">
      <dgm:prSet loTypeId="urn:microsoft.com/office/officeart/2005/8/layout/vList2" loCatId="list" qsTypeId="urn:microsoft.com/office/officeart/2005/8/quickstyle/simple1" qsCatId="simple" csTypeId="urn:microsoft.com/office/officeart/2005/8/colors/accent2_4" csCatId="accent2"/>
      <dgm:spPr/>
      <dgm:t>
        <a:bodyPr/>
        <a:lstStyle/>
        <a:p>
          <a:endParaRPr lang="en-IN"/>
        </a:p>
      </dgm:t>
    </dgm:pt>
    <dgm:pt modelId="{E3076A53-4407-46A7-A65A-F7616BE0741A}">
      <dgm:prSet custT="1"/>
      <dgm:spPr/>
      <dgm:t>
        <a:bodyPr/>
        <a:lstStyle/>
        <a:p>
          <a:r>
            <a:rPr lang="en-US" sz="2000"/>
            <a:t>Key Industries :     IT, Pharmaceutical, Manufacturing, Textile, Tourism, Mines and Minerals</a:t>
          </a:r>
          <a:endParaRPr lang="en-IN" sz="2000"/>
        </a:p>
      </dgm:t>
    </dgm:pt>
    <dgm:pt modelId="{9F894EDF-09FE-4F07-B55F-37EA3DC40AB3}" type="parTrans" cxnId="{A165D43C-26E3-413F-8BDB-3636BC59A6D7}">
      <dgm:prSet/>
      <dgm:spPr/>
      <dgm:t>
        <a:bodyPr/>
        <a:lstStyle/>
        <a:p>
          <a:endParaRPr lang="en-IN"/>
        </a:p>
      </dgm:t>
    </dgm:pt>
    <dgm:pt modelId="{BF0AECBB-7CBB-42CD-AAB9-271C26DC3F48}" type="sibTrans" cxnId="{A165D43C-26E3-413F-8BDB-3636BC59A6D7}">
      <dgm:prSet/>
      <dgm:spPr/>
      <dgm:t>
        <a:bodyPr/>
        <a:lstStyle/>
        <a:p>
          <a:endParaRPr lang="en-IN"/>
        </a:p>
      </dgm:t>
    </dgm:pt>
    <dgm:pt modelId="{D7444ED3-2219-4414-915F-07264BB1FE02}" type="pres">
      <dgm:prSet presAssocID="{794C8048-4123-4EFB-9787-4F7D1CDF3941}" presName="linear" presStyleCnt="0">
        <dgm:presLayoutVars>
          <dgm:animLvl val="lvl"/>
          <dgm:resizeHandles val="exact"/>
        </dgm:presLayoutVars>
      </dgm:prSet>
      <dgm:spPr/>
    </dgm:pt>
    <dgm:pt modelId="{C0D1C0D6-74BF-4876-AD40-DA8D69555C11}" type="pres">
      <dgm:prSet presAssocID="{E3076A53-4407-46A7-A65A-F7616BE0741A}" presName="parentText" presStyleLbl="node1" presStyleIdx="0" presStyleCnt="1" custLinFactNeighborX="0" custLinFactNeighborY="19228">
        <dgm:presLayoutVars>
          <dgm:chMax val="0"/>
          <dgm:bulletEnabled val="1"/>
        </dgm:presLayoutVars>
      </dgm:prSet>
      <dgm:spPr/>
    </dgm:pt>
  </dgm:ptLst>
  <dgm:cxnLst>
    <dgm:cxn modelId="{A165D43C-26E3-413F-8BDB-3636BC59A6D7}" srcId="{794C8048-4123-4EFB-9787-4F7D1CDF3941}" destId="{E3076A53-4407-46A7-A65A-F7616BE0741A}" srcOrd="0" destOrd="0" parTransId="{9F894EDF-09FE-4F07-B55F-37EA3DC40AB3}" sibTransId="{BF0AECBB-7CBB-42CD-AAB9-271C26DC3F48}"/>
    <dgm:cxn modelId="{5DD37A80-CFA8-432E-88C7-B563D49A8E62}" type="presOf" srcId="{E3076A53-4407-46A7-A65A-F7616BE0741A}" destId="{C0D1C0D6-74BF-4876-AD40-DA8D69555C11}" srcOrd="0" destOrd="0" presId="urn:microsoft.com/office/officeart/2005/8/layout/vList2"/>
    <dgm:cxn modelId="{85D1ACB8-B758-4829-9F35-25B3DB607538}" type="presOf" srcId="{794C8048-4123-4EFB-9787-4F7D1CDF3941}" destId="{D7444ED3-2219-4414-915F-07264BB1FE02}" srcOrd="0" destOrd="0" presId="urn:microsoft.com/office/officeart/2005/8/layout/vList2"/>
    <dgm:cxn modelId="{C861E580-ED60-4F34-812C-E491C5A6C7C1}" type="presParOf" srcId="{D7444ED3-2219-4414-915F-07264BB1FE02}" destId="{C0D1C0D6-74BF-4876-AD40-DA8D69555C1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0A9DBD-1813-40EF-8D33-A315E9D6F24B}" type="doc">
      <dgm:prSet loTypeId="urn:microsoft.com/office/officeart/2005/8/layout/radial6" loCatId="cycle" qsTypeId="urn:microsoft.com/office/officeart/2005/8/quickstyle/simple1" qsCatId="simple" csTypeId="urn:microsoft.com/office/officeart/2005/8/colors/colorful5" csCatId="colorful" phldr="1"/>
      <dgm:spPr/>
      <dgm:t>
        <a:bodyPr/>
        <a:lstStyle/>
        <a:p>
          <a:endParaRPr lang="en-IN"/>
        </a:p>
      </dgm:t>
    </dgm:pt>
    <dgm:pt modelId="{28DE4042-D5B4-4001-A9E0-1A5DD5C2D711}">
      <dgm:prSet phldrT="[Text]"/>
      <dgm:spPr/>
      <dgm:t>
        <a:bodyPr/>
        <a:lstStyle/>
        <a:p>
          <a:r>
            <a:rPr lang="en-US" b="1" i="1"/>
            <a:t>Create a strong online presence </a:t>
          </a:r>
          <a:endParaRPr lang="en-IN"/>
        </a:p>
      </dgm:t>
    </dgm:pt>
    <dgm:pt modelId="{D634A8D5-AEDB-4C53-A561-6FD23318D143}" type="parTrans" cxnId="{D63105ED-DBA4-4973-99C7-DAD8D697CC19}">
      <dgm:prSet/>
      <dgm:spPr/>
      <dgm:t>
        <a:bodyPr/>
        <a:lstStyle/>
        <a:p>
          <a:endParaRPr lang="en-IN"/>
        </a:p>
      </dgm:t>
    </dgm:pt>
    <dgm:pt modelId="{5757BFF8-FA89-493A-8C2C-8865155C0096}" type="sibTrans" cxnId="{D63105ED-DBA4-4973-99C7-DAD8D697CC19}">
      <dgm:prSet/>
      <dgm:spPr/>
      <dgm:t>
        <a:bodyPr/>
        <a:lstStyle/>
        <a:p>
          <a:endParaRPr lang="en-IN"/>
        </a:p>
      </dgm:t>
    </dgm:pt>
    <dgm:pt modelId="{A0D92265-EEC6-49F5-8AA0-C9AE69564023}">
      <dgm:prSet phldrT="[Text]"/>
      <dgm:spPr/>
      <dgm:t>
        <a:bodyPr/>
        <a:lstStyle/>
        <a:p>
          <a:r>
            <a:rPr lang="en-IN" b="1" i="1"/>
            <a:t>Collaboration with social media influencers</a:t>
          </a:r>
        </a:p>
      </dgm:t>
    </dgm:pt>
    <dgm:pt modelId="{20093261-DF99-42B7-A007-B0560DA43F71}" type="parTrans" cxnId="{C36361A3-9E85-4A48-B066-39951EABC4FB}">
      <dgm:prSet/>
      <dgm:spPr/>
      <dgm:t>
        <a:bodyPr/>
        <a:lstStyle/>
        <a:p>
          <a:endParaRPr lang="en-IN"/>
        </a:p>
      </dgm:t>
    </dgm:pt>
    <dgm:pt modelId="{F2A8C3C0-00AE-4211-9C25-35723DC6BE0E}" type="sibTrans" cxnId="{C36361A3-9E85-4A48-B066-39951EABC4FB}">
      <dgm:prSet/>
      <dgm:spPr/>
      <dgm:t>
        <a:bodyPr/>
        <a:lstStyle/>
        <a:p>
          <a:endParaRPr lang="en-IN"/>
        </a:p>
      </dgm:t>
    </dgm:pt>
    <dgm:pt modelId="{A6FE2AC4-4E34-41A7-B91E-09168C1E9FD8}">
      <dgm:prSet phldrT="[Text]"/>
      <dgm:spPr/>
      <dgm:t>
        <a:bodyPr/>
        <a:lstStyle/>
        <a:p>
          <a:r>
            <a:rPr lang="en-US" b="1" i="1"/>
            <a:t>Run targeted online advertising campaigns</a:t>
          </a:r>
          <a:endParaRPr lang="en-IN" b="1" i="1"/>
        </a:p>
      </dgm:t>
    </dgm:pt>
    <dgm:pt modelId="{698E63B0-0A73-4368-9D23-D0F230F444D9}" type="parTrans" cxnId="{E107619E-9395-469B-BAFE-DCAD9DAFF508}">
      <dgm:prSet/>
      <dgm:spPr/>
      <dgm:t>
        <a:bodyPr/>
        <a:lstStyle/>
        <a:p>
          <a:endParaRPr lang="en-IN"/>
        </a:p>
      </dgm:t>
    </dgm:pt>
    <dgm:pt modelId="{97FA9665-72FF-406F-BB4A-68D33A68C81F}" type="sibTrans" cxnId="{E107619E-9395-469B-BAFE-DCAD9DAFF508}">
      <dgm:prSet/>
      <dgm:spPr/>
      <dgm:t>
        <a:bodyPr/>
        <a:lstStyle/>
        <a:p>
          <a:endParaRPr lang="en-IN"/>
        </a:p>
      </dgm:t>
    </dgm:pt>
    <dgm:pt modelId="{C9907464-7417-4078-A4FA-12437B107AB2}">
      <dgm:prSet phldrT="[Text]"/>
      <dgm:spPr/>
      <dgm:t>
        <a:bodyPr/>
        <a:lstStyle/>
        <a:p>
          <a:r>
            <a:rPr lang="en-US" b="1" i="1"/>
            <a:t>Use search engine optimization (SEO)</a:t>
          </a:r>
          <a:endParaRPr lang="en-IN" b="1" i="1"/>
        </a:p>
      </dgm:t>
    </dgm:pt>
    <dgm:pt modelId="{CE9738A6-0594-42C7-85E2-2692C048945B}" type="parTrans" cxnId="{576068BE-35EF-44E3-AFAA-2386B5652A71}">
      <dgm:prSet/>
      <dgm:spPr/>
      <dgm:t>
        <a:bodyPr/>
        <a:lstStyle/>
        <a:p>
          <a:endParaRPr lang="en-IN"/>
        </a:p>
      </dgm:t>
    </dgm:pt>
    <dgm:pt modelId="{0432CD41-20EF-48D9-9F48-6643FB3FED2F}" type="sibTrans" cxnId="{576068BE-35EF-44E3-AFAA-2386B5652A71}">
      <dgm:prSet/>
      <dgm:spPr/>
      <dgm:t>
        <a:bodyPr/>
        <a:lstStyle/>
        <a:p>
          <a:endParaRPr lang="en-IN"/>
        </a:p>
      </dgm:t>
    </dgm:pt>
    <dgm:pt modelId="{FC66C4CA-CE19-4616-8892-59E3BE959899}">
      <dgm:prSet/>
      <dgm:spPr/>
      <dgm:t>
        <a:bodyPr/>
        <a:lstStyle/>
        <a:p>
          <a:r>
            <a:rPr lang="en-IN" b="1" i="1"/>
            <a:t>Engage through Social media for customer service</a:t>
          </a:r>
        </a:p>
      </dgm:t>
    </dgm:pt>
    <dgm:pt modelId="{0DF39AFA-16E9-4D62-8E45-BB863D062E85}" type="parTrans" cxnId="{62014035-4551-4149-88AE-832136FDCF07}">
      <dgm:prSet/>
      <dgm:spPr/>
      <dgm:t>
        <a:bodyPr/>
        <a:lstStyle/>
        <a:p>
          <a:endParaRPr lang="en-IN"/>
        </a:p>
      </dgm:t>
    </dgm:pt>
    <dgm:pt modelId="{C0A6F3D8-27B2-42A3-835C-2E5AA7F7CF7B}" type="sibTrans" cxnId="{62014035-4551-4149-88AE-832136FDCF07}">
      <dgm:prSet/>
      <dgm:spPr/>
      <dgm:t>
        <a:bodyPr/>
        <a:lstStyle/>
        <a:p>
          <a:endParaRPr lang="en-IN"/>
        </a:p>
      </dgm:t>
    </dgm:pt>
    <dgm:pt modelId="{2029D7BC-E0F1-4877-A04A-78621F535464}">
      <dgm:prSet phldrT="[Text]"/>
      <dgm:spPr/>
      <dgm:t>
        <a:bodyPr/>
        <a:lstStyle/>
        <a:p>
          <a:r>
            <a:rPr lang="en-IN"/>
            <a:t>Digital marketing</a:t>
          </a:r>
        </a:p>
      </dgm:t>
    </dgm:pt>
    <dgm:pt modelId="{3EB93139-6A48-4247-88BE-49B185D27950}" type="sibTrans" cxnId="{BB44BEF8-42D9-4E92-A4D5-81966DC4DB02}">
      <dgm:prSet/>
      <dgm:spPr/>
      <dgm:t>
        <a:bodyPr/>
        <a:lstStyle/>
        <a:p>
          <a:endParaRPr lang="en-IN"/>
        </a:p>
      </dgm:t>
    </dgm:pt>
    <dgm:pt modelId="{A9F7CD99-FDEE-4347-8B8D-A50437E5B989}" type="parTrans" cxnId="{BB44BEF8-42D9-4E92-A4D5-81966DC4DB02}">
      <dgm:prSet/>
      <dgm:spPr/>
      <dgm:t>
        <a:bodyPr/>
        <a:lstStyle/>
        <a:p>
          <a:endParaRPr lang="en-IN"/>
        </a:p>
      </dgm:t>
    </dgm:pt>
    <dgm:pt modelId="{A53D892E-F4AC-4B2D-8191-4AFBCA3713F3}" type="pres">
      <dgm:prSet presAssocID="{9E0A9DBD-1813-40EF-8D33-A315E9D6F24B}" presName="Name0" presStyleCnt="0">
        <dgm:presLayoutVars>
          <dgm:chMax val="1"/>
          <dgm:dir/>
          <dgm:animLvl val="ctr"/>
          <dgm:resizeHandles val="exact"/>
        </dgm:presLayoutVars>
      </dgm:prSet>
      <dgm:spPr/>
    </dgm:pt>
    <dgm:pt modelId="{3297D371-7334-4F9E-83B7-D06A57F9B7F1}" type="pres">
      <dgm:prSet presAssocID="{2029D7BC-E0F1-4877-A04A-78621F535464}" presName="centerShape" presStyleLbl="node0" presStyleIdx="0" presStyleCnt="1" custLinFactNeighborX="642"/>
      <dgm:spPr/>
    </dgm:pt>
    <dgm:pt modelId="{1456393B-AF1E-4E12-ABF8-3B6068FF6721}" type="pres">
      <dgm:prSet presAssocID="{28DE4042-D5B4-4001-A9E0-1A5DD5C2D711}" presName="node" presStyleLbl="node1" presStyleIdx="0" presStyleCnt="5">
        <dgm:presLayoutVars>
          <dgm:bulletEnabled val="1"/>
        </dgm:presLayoutVars>
      </dgm:prSet>
      <dgm:spPr/>
    </dgm:pt>
    <dgm:pt modelId="{F7A83BB6-FE8E-4352-87C2-289B4EB228B9}" type="pres">
      <dgm:prSet presAssocID="{28DE4042-D5B4-4001-A9E0-1A5DD5C2D711}" presName="dummy" presStyleCnt="0"/>
      <dgm:spPr/>
    </dgm:pt>
    <dgm:pt modelId="{E8293D2D-D2B9-4820-8F61-F7F811DBF26C}" type="pres">
      <dgm:prSet presAssocID="{5757BFF8-FA89-493A-8C2C-8865155C0096}" presName="sibTrans" presStyleLbl="sibTrans2D1" presStyleIdx="0" presStyleCnt="5"/>
      <dgm:spPr/>
    </dgm:pt>
    <dgm:pt modelId="{959BBAC4-7CEC-402E-A26E-71B686C2FF58}" type="pres">
      <dgm:prSet presAssocID="{A0D92265-EEC6-49F5-8AA0-C9AE69564023}" presName="node" presStyleLbl="node1" presStyleIdx="1" presStyleCnt="5">
        <dgm:presLayoutVars>
          <dgm:bulletEnabled val="1"/>
        </dgm:presLayoutVars>
      </dgm:prSet>
      <dgm:spPr/>
    </dgm:pt>
    <dgm:pt modelId="{42B01421-C695-47AF-A653-59BDFC1E975B}" type="pres">
      <dgm:prSet presAssocID="{A0D92265-EEC6-49F5-8AA0-C9AE69564023}" presName="dummy" presStyleCnt="0"/>
      <dgm:spPr/>
    </dgm:pt>
    <dgm:pt modelId="{787FABFF-F679-4EE4-9FC9-7340639EA187}" type="pres">
      <dgm:prSet presAssocID="{F2A8C3C0-00AE-4211-9C25-35723DC6BE0E}" presName="sibTrans" presStyleLbl="sibTrans2D1" presStyleIdx="1" presStyleCnt="5"/>
      <dgm:spPr/>
    </dgm:pt>
    <dgm:pt modelId="{520E4F84-9BA9-4766-A9B6-5895EE1F6286}" type="pres">
      <dgm:prSet presAssocID="{FC66C4CA-CE19-4616-8892-59E3BE959899}" presName="node" presStyleLbl="node1" presStyleIdx="2" presStyleCnt="5">
        <dgm:presLayoutVars>
          <dgm:bulletEnabled val="1"/>
        </dgm:presLayoutVars>
      </dgm:prSet>
      <dgm:spPr/>
    </dgm:pt>
    <dgm:pt modelId="{1899A14C-34F7-4DD1-A7E6-CA3C4BDEAA78}" type="pres">
      <dgm:prSet presAssocID="{FC66C4CA-CE19-4616-8892-59E3BE959899}" presName="dummy" presStyleCnt="0"/>
      <dgm:spPr/>
    </dgm:pt>
    <dgm:pt modelId="{45B83AB7-7860-476F-A631-3A627F69EACE}" type="pres">
      <dgm:prSet presAssocID="{C0A6F3D8-27B2-42A3-835C-2E5AA7F7CF7B}" presName="sibTrans" presStyleLbl="sibTrans2D1" presStyleIdx="2" presStyleCnt="5"/>
      <dgm:spPr/>
    </dgm:pt>
    <dgm:pt modelId="{594CEA44-853E-49F2-8206-680204EE1093}" type="pres">
      <dgm:prSet presAssocID="{A6FE2AC4-4E34-41A7-B91E-09168C1E9FD8}" presName="node" presStyleLbl="node1" presStyleIdx="3" presStyleCnt="5">
        <dgm:presLayoutVars>
          <dgm:bulletEnabled val="1"/>
        </dgm:presLayoutVars>
      </dgm:prSet>
      <dgm:spPr/>
    </dgm:pt>
    <dgm:pt modelId="{05686F04-6AEC-4CBA-9246-0A4E280F857E}" type="pres">
      <dgm:prSet presAssocID="{A6FE2AC4-4E34-41A7-B91E-09168C1E9FD8}" presName="dummy" presStyleCnt="0"/>
      <dgm:spPr/>
    </dgm:pt>
    <dgm:pt modelId="{B5D4E7ED-C2D2-4797-B90E-9DA3E258F97F}" type="pres">
      <dgm:prSet presAssocID="{97FA9665-72FF-406F-BB4A-68D33A68C81F}" presName="sibTrans" presStyleLbl="sibTrans2D1" presStyleIdx="3" presStyleCnt="5"/>
      <dgm:spPr/>
    </dgm:pt>
    <dgm:pt modelId="{464DD97A-307A-4920-B7CC-E947FCB5E309}" type="pres">
      <dgm:prSet presAssocID="{C9907464-7417-4078-A4FA-12437B107AB2}" presName="node" presStyleLbl="node1" presStyleIdx="4" presStyleCnt="5">
        <dgm:presLayoutVars>
          <dgm:bulletEnabled val="1"/>
        </dgm:presLayoutVars>
      </dgm:prSet>
      <dgm:spPr/>
    </dgm:pt>
    <dgm:pt modelId="{44E95558-343C-4EC0-9D4C-F28599D380A9}" type="pres">
      <dgm:prSet presAssocID="{C9907464-7417-4078-A4FA-12437B107AB2}" presName="dummy" presStyleCnt="0"/>
      <dgm:spPr/>
    </dgm:pt>
    <dgm:pt modelId="{F9143466-988F-4962-B78F-10CCC20288EC}" type="pres">
      <dgm:prSet presAssocID="{0432CD41-20EF-48D9-9F48-6643FB3FED2F}" presName="sibTrans" presStyleLbl="sibTrans2D1" presStyleIdx="4" presStyleCnt="5"/>
      <dgm:spPr/>
    </dgm:pt>
  </dgm:ptLst>
  <dgm:cxnLst>
    <dgm:cxn modelId="{D70D9503-AB68-414E-B539-A749522113C6}" type="presOf" srcId="{A0D92265-EEC6-49F5-8AA0-C9AE69564023}" destId="{959BBAC4-7CEC-402E-A26E-71B686C2FF58}" srcOrd="0" destOrd="0" presId="urn:microsoft.com/office/officeart/2005/8/layout/radial6"/>
    <dgm:cxn modelId="{3726BB09-34B0-4507-AB20-08B354DFA92A}" type="presOf" srcId="{FC66C4CA-CE19-4616-8892-59E3BE959899}" destId="{520E4F84-9BA9-4766-A9B6-5895EE1F6286}" srcOrd="0" destOrd="0" presId="urn:microsoft.com/office/officeart/2005/8/layout/radial6"/>
    <dgm:cxn modelId="{08E50713-AC48-4E65-8C5E-7263EAD46BCF}" type="presOf" srcId="{0432CD41-20EF-48D9-9F48-6643FB3FED2F}" destId="{F9143466-988F-4962-B78F-10CCC20288EC}" srcOrd="0" destOrd="0" presId="urn:microsoft.com/office/officeart/2005/8/layout/radial6"/>
    <dgm:cxn modelId="{D49BD528-67D1-4F3B-BC62-9445F1644921}" type="presOf" srcId="{F2A8C3C0-00AE-4211-9C25-35723DC6BE0E}" destId="{787FABFF-F679-4EE4-9FC9-7340639EA187}" srcOrd="0" destOrd="0" presId="urn:microsoft.com/office/officeart/2005/8/layout/radial6"/>
    <dgm:cxn modelId="{62014035-4551-4149-88AE-832136FDCF07}" srcId="{2029D7BC-E0F1-4877-A04A-78621F535464}" destId="{FC66C4CA-CE19-4616-8892-59E3BE959899}" srcOrd="2" destOrd="0" parTransId="{0DF39AFA-16E9-4D62-8E45-BB863D062E85}" sibTransId="{C0A6F3D8-27B2-42A3-835C-2E5AA7F7CF7B}"/>
    <dgm:cxn modelId="{D3C7433B-1C0F-4699-804A-4A3B872A74C8}" type="presOf" srcId="{28DE4042-D5B4-4001-A9E0-1A5DD5C2D711}" destId="{1456393B-AF1E-4E12-ABF8-3B6068FF6721}" srcOrd="0" destOrd="0" presId="urn:microsoft.com/office/officeart/2005/8/layout/radial6"/>
    <dgm:cxn modelId="{800E1E44-2BE1-44D0-9708-4A808625BB2C}" type="presOf" srcId="{C0A6F3D8-27B2-42A3-835C-2E5AA7F7CF7B}" destId="{45B83AB7-7860-476F-A631-3A627F69EACE}" srcOrd="0" destOrd="0" presId="urn:microsoft.com/office/officeart/2005/8/layout/radial6"/>
    <dgm:cxn modelId="{39D16595-FA30-4B0B-81C4-ED53086B2F2F}" type="presOf" srcId="{2029D7BC-E0F1-4877-A04A-78621F535464}" destId="{3297D371-7334-4F9E-83B7-D06A57F9B7F1}" srcOrd="0" destOrd="0" presId="urn:microsoft.com/office/officeart/2005/8/layout/radial6"/>
    <dgm:cxn modelId="{E107619E-9395-469B-BAFE-DCAD9DAFF508}" srcId="{2029D7BC-E0F1-4877-A04A-78621F535464}" destId="{A6FE2AC4-4E34-41A7-B91E-09168C1E9FD8}" srcOrd="3" destOrd="0" parTransId="{698E63B0-0A73-4368-9D23-D0F230F444D9}" sibTransId="{97FA9665-72FF-406F-BB4A-68D33A68C81F}"/>
    <dgm:cxn modelId="{5E6F2FA1-3990-4F84-BFBD-1C8D6257CDD4}" type="presOf" srcId="{97FA9665-72FF-406F-BB4A-68D33A68C81F}" destId="{B5D4E7ED-C2D2-4797-B90E-9DA3E258F97F}" srcOrd="0" destOrd="0" presId="urn:microsoft.com/office/officeart/2005/8/layout/radial6"/>
    <dgm:cxn modelId="{C36361A3-9E85-4A48-B066-39951EABC4FB}" srcId="{2029D7BC-E0F1-4877-A04A-78621F535464}" destId="{A0D92265-EEC6-49F5-8AA0-C9AE69564023}" srcOrd="1" destOrd="0" parTransId="{20093261-DF99-42B7-A007-B0560DA43F71}" sibTransId="{F2A8C3C0-00AE-4211-9C25-35723DC6BE0E}"/>
    <dgm:cxn modelId="{576068BE-35EF-44E3-AFAA-2386B5652A71}" srcId="{2029D7BC-E0F1-4877-A04A-78621F535464}" destId="{C9907464-7417-4078-A4FA-12437B107AB2}" srcOrd="4" destOrd="0" parTransId="{CE9738A6-0594-42C7-85E2-2692C048945B}" sibTransId="{0432CD41-20EF-48D9-9F48-6643FB3FED2F}"/>
    <dgm:cxn modelId="{F880EDDB-D39F-4C4A-BCFE-D3A856C2F6C6}" type="presOf" srcId="{C9907464-7417-4078-A4FA-12437B107AB2}" destId="{464DD97A-307A-4920-B7CC-E947FCB5E309}" srcOrd="0" destOrd="0" presId="urn:microsoft.com/office/officeart/2005/8/layout/radial6"/>
    <dgm:cxn modelId="{D63105ED-DBA4-4973-99C7-DAD8D697CC19}" srcId="{2029D7BC-E0F1-4877-A04A-78621F535464}" destId="{28DE4042-D5B4-4001-A9E0-1A5DD5C2D711}" srcOrd="0" destOrd="0" parTransId="{D634A8D5-AEDB-4C53-A561-6FD23318D143}" sibTransId="{5757BFF8-FA89-493A-8C2C-8865155C0096}"/>
    <dgm:cxn modelId="{8AEBF4F5-4412-4D5C-B01C-169EB5165A78}" type="presOf" srcId="{5757BFF8-FA89-493A-8C2C-8865155C0096}" destId="{E8293D2D-D2B9-4820-8F61-F7F811DBF26C}" srcOrd="0" destOrd="0" presId="urn:microsoft.com/office/officeart/2005/8/layout/radial6"/>
    <dgm:cxn modelId="{BB44BEF8-42D9-4E92-A4D5-81966DC4DB02}" srcId="{9E0A9DBD-1813-40EF-8D33-A315E9D6F24B}" destId="{2029D7BC-E0F1-4877-A04A-78621F535464}" srcOrd="0" destOrd="0" parTransId="{A9F7CD99-FDEE-4347-8B8D-A50437E5B989}" sibTransId="{3EB93139-6A48-4247-88BE-49B185D27950}"/>
    <dgm:cxn modelId="{7F739AFD-415F-4A75-ABAD-7B9FAF782D5B}" type="presOf" srcId="{9E0A9DBD-1813-40EF-8D33-A315E9D6F24B}" destId="{A53D892E-F4AC-4B2D-8191-4AFBCA3713F3}" srcOrd="0" destOrd="0" presId="urn:microsoft.com/office/officeart/2005/8/layout/radial6"/>
    <dgm:cxn modelId="{F15182FF-E2CB-4665-AD56-266918F95941}" type="presOf" srcId="{A6FE2AC4-4E34-41A7-B91E-09168C1E9FD8}" destId="{594CEA44-853E-49F2-8206-680204EE1093}" srcOrd="0" destOrd="0" presId="urn:microsoft.com/office/officeart/2005/8/layout/radial6"/>
    <dgm:cxn modelId="{4CE004B5-C49F-42AE-8B49-A1E11A1F7687}" type="presParOf" srcId="{A53D892E-F4AC-4B2D-8191-4AFBCA3713F3}" destId="{3297D371-7334-4F9E-83B7-D06A57F9B7F1}" srcOrd="0" destOrd="0" presId="urn:microsoft.com/office/officeart/2005/8/layout/radial6"/>
    <dgm:cxn modelId="{CC4FB620-E2D5-4469-B1E0-2263180919C6}" type="presParOf" srcId="{A53D892E-F4AC-4B2D-8191-4AFBCA3713F3}" destId="{1456393B-AF1E-4E12-ABF8-3B6068FF6721}" srcOrd="1" destOrd="0" presId="urn:microsoft.com/office/officeart/2005/8/layout/radial6"/>
    <dgm:cxn modelId="{6C43F5E7-6889-449B-BE61-5D0894E27382}" type="presParOf" srcId="{A53D892E-F4AC-4B2D-8191-4AFBCA3713F3}" destId="{F7A83BB6-FE8E-4352-87C2-289B4EB228B9}" srcOrd="2" destOrd="0" presId="urn:microsoft.com/office/officeart/2005/8/layout/radial6"/>
    <dgm:cxn modelId="{795C93C3-E113-4CA8-B7E1-F307A11688D6}" type="presParOf" srcId="{A53D892E-F4AC-4B2D-8191-4AFBCA3713F3}" destId="{E8293D2D-D2B9-4820-8F61-F7F811DBF26C}" srcOrd="3" destOrd="0" presId="urn:microsoft.com/office/officeart/2005/8/layout/radial6"/>
    <dgm:cxn modelId="{31035A59-4DF8-4F1D-BF66-B4CC1F152DD0}" type="presParOf" srcId="{A53D892E-F4AC-4B2D-8191-4AFBCA3713F3}" destId="{959BBAC4-7CEC-402E-A26E-71B686C2FF58}" srcOrd="4" destOrd="0" presId="urn:microsoft.com/office/officeart/2005/8/layout/radial6"/>
    <dgm:cxn modelId="{0D3D7423-1DA6-4301-9BAC-66C043AB85CC}" type="presParOf" srcId="{A53D892E-F4AC-4B2D-8191-4AFBCA3713F3}" destId="{42B01421-C695-47AF-A653-59BDFC1E975B}" srcOrd="5" destOrd="0" presId="urn:microsoft.com/office/officeart/2005/8/layout/radial6"/>
    <dgm:cxn modelId="{6336FBEC-137A-4A05-A108-9AAA913942B0}" type="presParOf" srcId="{A53D892E-F4AC-4B2D-8191-4AFBCA3713F3}" destId="{787FABFF-F679-4EE4-9FC9-7340639EA187}" srcOrd="6" destOrd="0" presId="urn:microsoft.com/office/officeart/2005/8/layout/radial6"/>
    <dgm:cxn modelId="{DBE8BDA9-FB55-4F7F-90FA-16E172CC4151}" type="presParOf" srcId="{A53D892E-F4AC-4B2D-8191-4AFBCA3713F3}" destId="{520E4F84-9BA9-4766-A9B6-5895EE1F6286}" srcOrd="7" destOrd="0" presId="urn:microsoft.com/office/officeart/2005/8/layout/radial6"/>
    <dgm:cxn modelId="{E610CB86-D69C-41C3-8715-6C5F1B01962C}" type="presParOf" srcId="{A53D892E-F4AC-4B2D-8191-4AFBCA3713F3}" destId="{1899A14C-34F7-4DD1-A7E6-CA3C4BDEAA78}" srcOrd="8" destOrd="0" presId="urn:microsoft.com/office/officeart/2005/8/layout/radial6"/>
    <dgm:cxn modelId="{A7B89408-1D03-4D58-885D-C477D786182E}" type="presParOf" srcId="{A53D892E-F4AC-4B2D-8191-4AFBCA3713F3}" destId="{45B83AB7-7860-476F-A631-3A627F69EACE}" srcOrd="9" destOrd="0" presId="urn:microsoft.com/office/officeart/2005/8/layout/radial6"/>
    <dgm:cxn modelId="{2491AA77-A6BA-406F-B6BB-FAC938ADC731}" type="presParOf" srcId="{A53D892E-F4AC-4B2D-8191-4AFBCA3713F3}" destId="{594CEA44-853E-49F2-8206-680204EE1093}" srcOrd="10" destOrd="0" presId="urn:microsoft.com/office/officeart/2005/8/layout/radial6"/>
    <dgm:cxn modelId="{F03BE51B-4301-4333-A2B7-8BA5A6FD8E25}" type="presParOf" srcId="{A53D892E-F4AC-4B2D-8191-4AFBCA3713F3}" destId="{05686F04-6AEC-4CBA-9246-0A4E280F857E}" srcOrd="11" destOrd="0" presId="urn:microsoft.com/office/officeart/2005/8/layout/radial6"/>
    <dgm:cxn modelId="{DB6BA982-BB9E-4B96-A902-3FB349F6E2B8}" type="presParOf" srcId="{A53D892E-F4AC-4B2D-8191-4AFBCA3713F3}" destId="{B5D4E7ED-C2D2-4797-B90E-9DA3E258F97F}" srcOrd="12" destOrd="0" presId="urn:microsoft.com/office/officeart/2005/8/layout/radial6"/>
    <dgm:cxn modelId="{DA3D3F3C-470B-4DF6-8F56-B701A914E0F2}" type="presParOf" srcId="{A53D892E-F4AC-4B2D-8191-4AFBCA3713F3}" destId="{464DD97A-307A-4920-B7CC-E947FCB5E309}" srcOrd="13" destOrd="0" presId="urn:microsoft.com/office/officeart/2005/8/layout/radial6"/>
    <dgm:cxn modelId="{16503592-2E01-46E4-B728-92D4199648B0}" type="presParOf" srcId="{A53D892E-F4AC-4B2D-8191-4AFBCA3713F3}" destId="{44E95558-343C-4EC0-9D4C-F28599D380A9}" srcOrd="14" destOrd="0" presId="urn:microsoft.com/office/officeart/2005/8/layout/radial6"/>
    <dgm:cxn modelId="{CB7146EF-C70B-4B42-B9B7-552C0D983722}" type="presParOf" srcId="{A53D892E-F4AC-4B2D-8191-4AFBCA3713F3}" destId="{F9143466-988F-4962-B78F-10CCC20288EC}"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1C0D6-74BF-4876-AD40-DA8D69555C11}">
      <dsp:nvSpPr>
        <dsp:cNvPr id="0" name=""/>
        <dsp:cNvSpPr/>
      </dsp:nvSpPr>
      <dsp:spPr>
        <a:xfrm>
          <a:off x="0" y="47"/>
          <a:ext cx="9587121" cy="400062"/>
        </a:xfrm>
        <a:prstGeom prst="round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Key Industries :     IT, Pharmaceutical, Manufacturing, Textile, Tourism, Mines and Minerals</a:t>
          </a:r>
          <a:endParaRPr lang="en-IN" sz="2000" kern="1200"/>
        </a:p>
      </dsp:txBody>
      <dsp:txXfrm>
        <a:off x="19529" y="19576"/>
        <a:ext cx="9548063" cy="361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43466-988F-4962-B78F-10CCC20288EC}">
      <dsp:nvSpPr>
        <dsp:cNvPr id="0" name=""/>
        <dsp:cNvSpPr/>
      </dsp:nvSpPr>
      <dsp:spPr>
        <a:xfrm>
          <a:off x="1367263" y="652949"/>
          <a:ext cx="4349478" cy="4349478"/>
        </a:xfrm>
        <a:prstGeom prst="blockArc">
          <a:avLst>
            <a:gd name="adj1" fmla="val 11880000"/>
            <a:gd name="adj2" fmla="val 16200000"/>
            <a:gd name="adj3" fmla="val 4641"/>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D4E7ED-C2D2-4797-B90E-9DA3E258F97F}">
      <dsp:nvSpPr>
        <dsp:cNvPr id="0" name=""/>
        <dsp:cNvSpPr/>
      </dsp:nvSpPr>
      <dsp:spPr>
        <a:xfrm>
          <a:off x="1367263" y="652949"/>
          <a:ext cx="4349478" cy="4349478"/>
        </a:xfrm>
        <a:prstGeom prst="blockArc">
          <a:avLst>
            <a:gd name="adj1" fmla="val 7560000"/>
            <a:gd name="adj2" fmla="val 11880000"/>
            <a:gd name="adj3" fmla="val 4641"/>
          </a:avLst>
        </a:prstGeom>
        <a:solidFill>
          <a:schemeClr val="accent5">
            <a:hueOff val="-5068907"/>
            <a:satOff val="-13064"/>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B83AB7-7860-476F-A631-3A627F69EACE}">
      <dsp:nvSpPr>
        <dsp:cNvPr id="0" name=""/>
        <dsp:cNvSpPr/>
      </dsp:nvSpPr>
      <dsp:spPr>
        <a:xfrm>
          <a:off x="1367263" y="652949"/>
          <a:ext cx="4349478" cy="4349478"/>
        </a:xfrm>
        <a:prstGeom prst="blockArc">
          <a:avLst>
            <a:gd name="adj1" fmla="val 3240000"/>
            <a:gd name="adj2" fmla="val 7560000"/>
            <a:gd name="adj3" fmla="val 4641"/>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7FABFF-F679-4EE4-9FC9-7340639EA187}">
      <dsp:nvSpPr>
        <dsp:cNvPr id="0" name=""/>
        <dsp:cNvSpPr/>
      </dsp:nvSpPr>
      <dsp:spPr>
        <a:xfrm>
          <a:off x="1367263" y="652949"/>
          <a:ext cx="4349478" cy="4349478"/>
        </a:xfrm>
        <a:prstGeom prst="blockArc">
          <a:avLst>
            <a:gd name="adj1" fmla="val 20520000"/>
            <a:gd name="adj2" fmla="val 3240000"/>
            <a:gd name="adj3" fmla="val 4641"/>
          </a:avLst>
        </a:prstGeom>
        <a:solidFill>
          <a:schemeClr val="accent5">
            <a:hueOff val="-1689636"/>
            <a:satOff val="-4355"/>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293D2D-D2B9-4820-8F61-F7F811DBF26C}">
      <dsp:nvSpPr>
        <dsp:cNvPr id="0" name=""/>
        <dsp:cNvSpPr/>
      </dsp:nvSpPr>
      <dsp:spPr>
        <a:xfrm>
          <a:off x="1367263" y="652949"/>
          <a:ext cx="4349478" cy="4349478"/>
        </a:xfrm>
        <a:prstGeom prst="blockArc">
          <a:avLst>
            <a:gd name="adj1" fmla="val 16200000"/>
            <a:gd name="adj2" fmla="val 20520000"/>
            <a:gd name="adj3" fmla="val 4641"/>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97D371-7334-4F9E-83B7-D06A57F9B7F1}">
      <dsp:nvSpPr>
        <dsp:cNvPr id="0" name=""/>
        <dsp:cNvSpPr/>
      </dsp:nvSpPr>
      <dsp:spPr>
        <a:xfrm>
          <a:off x="2567901" y="1826311"/>
          <a:ext cx="2002753" cy="200275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IN" sz="2500" kern="1200"/>
            <a:t>Digital marketing</a:t>
          </a:r>
        </a:p>
      </dsp:txBody>
      <dsp:txXfrm>
        <a:off x="2861197" y="2119607"/>
        <a:ext cx="1416161" cy="1416161"/>
      </dsp:txXfrm>
    </dsp:sp>
    <dsp:sp modelId="{1456393B-AF1E-4E12-ABF8-3B6068FF6721}">
      <dsp:nvSpPr>
        <dsp:cNvPr id="0" name=""/>
        <dsp:cNvSpPr/>
      </dsp:nvSpPr>
      <dsp:spPr>
        <a:xfrm>
          <a:off x="2841039" y="2454"/>
          <a:ext cx="1401927" cy="140192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1" kern="1200"/>
            <a:t>Create a strong online presence </a:t>
          </a:r>
          <a:endParaRPr lang="en-IN" sz="1300" kern="1200"/>
        </a:p>
      </dsp:txBody>
      <dsp:txXfrm>
        <a:off x="3046346" y="207761"/>
        <a:ext cx="991313" cy="991313"/>
      </dsp:txXfrm>
    </dsp:sp>
    <dsp:sp modelId="{959BBAC4-7CEC-402E-A26E-71B686C2FF58}">
      <dsp:nvSpPr>
        <dsp:cNvPr id="0" name=""/>
        <dsp:cNvSpPr/>
      </dsp:nvSpPr>
      <dsp:spPr>
        <a:xfrm>
          <a:off x="4861339" y="1470289"/>
          <a:ext cx="1401927" cy="1401927"/>
        </a:xfrm>
        <a:prstGeom prst="ellips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b="1" i="1" kern="1200"/>
            <a:t>Collaboration with social media influencers</a:t>
          </a:r>
        </a:p>
      </dsp:txBody>
      <dsp:txXfrm>
        <a:off x="5066646" y="1675596"/>
        <a:ext cx="991313" cy="991313"/>
      </dsp:txXfrm>
    </dsp:sp>
    <dsp:sp modelId="{520E4F84-9BA9-4766-A9B6-5895EE1F6286}">
      <dsp:nvSpPr>
        <dsp:cNvPr id="0" name=""/>
        <dsp:cNvSpPr/>
      </dsp:nvSpPr>
      <dsp:spPr>
        <a:xfrm>
          <a:off x="4089653" y="3845295"/>
          <a:ext cx="1401927" cy="1401927"/>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b="1" i="1" kern="1200"/>
            <a:t>Engage through Social media for customer service</a:t>
          </a:r>
        </a:p>
      </dsp:txBody>
      <dsp:txXfrm>
        <a:off x="4294960" y="4050602"/>
        <a:ext cx="991313" cy="991313"/>
      </dsp:txXfrm>
    </dsp:sp>
    <dsp:sp modelId="{594CEA44-853E-49F2-8206-680204EE1093}">
      <dsp:nvSpPr>
        <dsp:cNvPr id="0" name=""/>
        <dsp:cNvSpPr/>
      </dsp:nvSpPr>
      <dsp:spPr>
        <a:xfrm>
          <a:off x="1592424" y="3845295"/>
          <a:ext cx="1401927" cy="1401927"/>
        </a:xfrm>
        <a:prstGeom prst="ellips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1" kern="1200"/>
            <a:t>Run targeted online advertising campaigns</a:t>
          </a:r>
          <a:endParaRPr lang="en-IN" sz="1300" b="1" i="1" kern="1200"/>
        </a:p>
      </dsp:txBody>
      <dsp:txXfrm>
        <a:off x="1797731" y="4050602"/>
        <a:ext cx="991313" cy="991313"/>
      </dsp:txXfrm>
    </dsp:sp>
    <dsp:sp modelId="{464DD97A-307A-4920-B7CC-E947FCB5E309}">
      <dsp:nvSpPr>
        <dsp:cNvPr id="0" name=""/>
        <dsp:cNvSpPr/>
      </dsp:nvSpPr>
      <dsp:spPr>
        <a:xfrm>
          <a:off x="820738" y="1470289"/>
          <a:ext cx="1401927" cy="140192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1" kern="1200"/>
            <a:t>Use search engine optimization (SEO)</a:t>
          </a:r>
          <a:endParaRPr lang="en-IN" sz="1300" b="1" i="1" kern="1200"/>
        </a:p>
      </dsp:txBody>
      <dsp:txXfrm>
        <a:off x="1026045" y="1675596"/>
        <a:ext cx="991313" cy="9913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07E32-9834-AC64-5D06-6133AAF8C5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309259-0119-05E4-9CBE-77DD1DE7DE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C3F452-6CB4-D033-4579-F3924F302BC6}"/>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5" name="Footer Placeholder 4">
            <a:extLst>
              <a:ext uri="{FF2B5EF4-FFF2-40B4-BE49-F238E27FC236}">
                <a16:creationId xmlns:a16="http://schemas.microsoft.com/office/drawing/2014/main" id="{8E2294E0-BA0B-6374-D7D1-F169EBF5DF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C7EE2B-F512-334C-F630-F4B33D2EE5A8}"/>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080696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2F532-133D-0318-2119-24096F9660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40DFB6-DF03-A4B0-20C4-DEA503817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366728-D23C-E734-3335-E1570A1C98E9}"/>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5" name="Footer Placeholder 4">
            <a:extLst>
              <a:ext uri="{FF2B5EF4-FFF2-40B4-BE49-F238E27FC236}">
                <a16:creationId xmlns:a16="http://schemas.microsoft.com/office/drawing/2014/main" id="{AE36ECD5-01CD-717D-3FED-B60122396B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F9D323-B48F-37D4-51C3-4C2A300D5BA4}"/>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873565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559B66-B569-8B6E-9373-951504C69B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F3A7E5-8DD7-3F6D-F9F6-159F54CBD8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094402-DE86-8541-D1FF-1DB94E9EDCE3}"/>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5" name="Footer Placeholder 4">
            <a:extLst>
              <a:ext uri="{FF2B5EF4-FFF2-40B4-BE49-F238E27FC236}">
                <a16:creationId xmlns:a16="http://schemas.microsoft.com/office/drawing/2014/main" id="{660A3AE7-C6F1-AE1F-5A78-152F3D8784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1F92D2-AACD-0D55-6B2A-FB24735D4733}"/>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233691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FEA7-E3DA-0DED-2801-FDD610E26B3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52D74EF-7BCD-2D71-748C-4F090AB170C3}"/>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4" name="Footer Placeholder 3">
            <a:extLst>
              <a:ext uri="{FF2B5EF4-FFF2-40B4-BE49-F238E27FC236}">
                <a16:creationId xmlns:a16="http://schemas.microsoft.com/office/drawing/2014/main" id="{673F10E3-67EE-0378-895C-DDEB302B775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969967-EEAA-EFDC-7BF9-457F492955C3}"/>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051718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1A67-EC67-DADC-F74D-A1C6407F61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5922C7-F77D-AC2B-B69F-FB28BD305C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715773-3A06-F043-2027-25E4934A073A}"/>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5" name="Footer Placeholder 4">
            <a:extLst>
              <a:ext uri="{FF2B5EF4-FFF2-40B4-BE49-F238E27FC236}">
                <a16:creationId xmlns:a16="http://schemas.microsoft.com/office/drawing/2014/main" id="{61FCAEE8-391D-4857-F529-9F76E9BE31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C5ECF8-6B79-3137-34C9-F0E93DDED4A0}"/>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281233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12B4-4671-5546-7032-2E397B9D94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969FF9-5C03-EA9E-BC23-7E4DE35848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02F922-9DF9-EE5E-C06E-851D279FFDEA}"/>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5" name="Footer Placeholder 4">
            <a:extLst>
              <a:ext uri="{FF2B5EF4-FFF2-40B4-BE49-F238E27FC236}">
                <a16:creationId xmlns:a16="http://schemas.microsoft.com/office/drawing/2014/main" id="{B40239EB-477F-0045-00C5-5E4C8EE72A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E6CF9E-2E64-2B33-F62D-0C1070B65D6D}"/>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172618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DEE2-D410-DE18-FB56-F17FB5AC60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31D8F5-4109-49D1-E1F0-B3C31A7588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1313CF-2C3D-189C-0652-6B23678C09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DCDAC6-EB96-B297-713E-402316F172CF}"/>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6" name="Footer Placeholder 5">
            <a:extLst>
              <a:ext uri="{FF2B5EF4-FFF2-40B4-BE49-F238E27FC236}">
                <a16:creationId xmlns:a16="http://schemas.microsoft.com/office/drawing/2014/main" id="{7A69C5E0-202F-E1B0-A78B-DF87310709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1B0887-49BB-8158-D17F-BD1602B83B8A}"/>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93342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5E02-54F6-CB50-B229-94D994D1B06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42879D-1B3D-7328-176E-C5469C323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F7318E-F650-D8AD-EDC3-25A2F952A9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1237725-1033-9F8D-6DA2-7B7A6704CD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C1B9CE-4023-BD8A-8DC9-757082CADF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CFA71C-6637-D561-B04E-40032B403C0F}"/>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8" name="Footer Placeholder 7">
            <a:extLst>
              <a:ext uri="{FF2B5EF4-FFF2-40B4-BE49-F238E27FC236}">
                <a16:creationId xmlns:a16="http://schemas.microsoft.com/office/drawing/2014/main" id="{86BB7BE7-F6CF-9E3A-CABB-AC8E6417FE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150245-32D7-6BA1-7C99-474B89F6F1B9}"/>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415825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63CA-224B-02BD-99B0-466B29D73E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B48483C-5EBA-7282-D5E9-BB677717D980}"/>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4" name="Footer Placeholder 3">
            <a:extLst>
              <a:ext uri="{FF2B5EF4-FFF2-40B4-BE49-F238E27FC236}">
                <a16:creationId xmlns:a16="http://schemas.microsoft.com/office/drawing/2014/main" id="{6CD9D1E2-13A2-5BD1-7752-D95C728EE1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F48DB2-5298-01CF-54B5-7AE609B305B1}"/>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599779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B6C5F3-0DB5-C1B6-B8DA-F39BCF21D278}"/>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3" name="Footer Placeholder 2">
            <a:extLst>
              <a:ext uri="{FF2B5EF4-FFF2-40B4-BE49-F238E27FC236}">
                <a16:creationId xmlns:a16="http://schemas.microsoft.com/office/drawing/2014/main" id="{545CB9C4-0603-E03B-2693-A7D9C459C1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36FFF39-D762-4BE9-A1C6-76968523E75E}"/>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628164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36E6-6348-279A-950C-ED1F0E23EF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2F37498-0F9E-BDC1-0BD4-5C736ECD19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424D2AA-DC26-0638-9185-461F75F8D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CE5505-DBF4-D24E-392D-DBFA13F415D3}"/>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6" name="Footer Placeholder 5">
            <a:extLst>
              <a:ext uri="{FF2B5EF4-FFF2-40B4-BE49-F238E27FC236}">
                <a16:creationId xmlns:a16="http://schemas.microsoft.com/office/drawing/2014/main" id="{463E6C1D-3245-90D0-9BF9-11512D731E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56C62B-1B3C-1127-6A48-A8029F416020}"/>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1013790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1F24-46B2-F0B4-9876-1566C97DA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3B46C54-9017-0478-A098-E30336943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1991F90-1C11-833E-754F-443091A90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45EDEF-173D-58E9-0A2D-E6229650A64D}"/>
              </a:ext>
            </a:extLst>
          </p:cNvPr>
          <p:cNvSpPr>
            <a:spLocks noGrp="1"/>
          </p:cNvSpPr>
          <p:nvPr>
            <p:ph type="dt" sz="half" idx="10"/>
          </p:nvPr>
        </p:nvSpPr>
        <p:spPr/>
        <p:txBody>
          <a:bodyPr/>
          <a:lstStyle/>
          <a:p>
            <a:fld id="{A1261DE9-34F0-4942-813C-3E092177ADE6}" type="datetimeFigureOut">
              <a:rPr lang="en-IN" smtClean="0"/>
              <a:t>2023-05-08</a:t>
            </a:fld>
            <a:endParaRPr lang="en-IN"/>
          </a:p>
        </p:txBody>
      </p:sp>
      <p:sp>
        <p:nvSpPr>
          <p:cNvPr id="6" name="Footer Placeholder 5">
            <a:extLst>
              <a:ext uri="{FF2B5EF4-FFF2-40B4-BE49-F238E27FC236}">
                <a16:creationId xmlns:a16="http://schemas.microsoft.com/office/drawing/2014/main" id="{653E5562-D244-A511-23FA-891F501CC0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3CF3DC-1687-968E-C77A-233F7197D373}"/>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83143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F3BB3-68B8-809E-7567-DCD345AAD5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F0594D-9FA5-9201-BAB2-2DF8ED8915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9C477B-07ED-25E2-65E4-9D0CB9EDF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261DE9-34F0-4942-813C-3E092177ADE6}" type="datetimeFigureOut">
              <a:rPr lang="en-IN" smtClean="0"/>
              <a:t>2023-05-08</a:t>
            </a:fld>
            <a:endParaRPr lang="en-IN"/>
          </a:p>
        </p:txBody>
      </p:sp>
      <p:sp>
        <p:nvSpPr>
          <p:cNvPr id="5" name="Footer Placeholder 4">
            <a:extLst>
              <a:ext uri="{FF2B5EF4-FFF2-40B4-BE49-F238E27FC236}">
                <a16:creationId xmlns:a16="http://schemas.microsoft.com/office/drawing/2014/main" id="{269B40E4-E0FC-D2CE-F77B-9929C5AE92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341ECA2-CB4A-89EF-077D-B2BFCD2932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26D69-DC9F-4087-B62E-2E1F8CBA0BFD}" type="slidenum">
              <a:rPr lang="en-IN" smtClean="0"/>
              <a:t>‹#›</a:t>
            </a:fld>
            <a:endParaRPr lang="en-IN"/>
          </a:p>
        </p:txBody>
      </p:sp>
    </p:spTree>
    <p:extLst>
      <p:ext uri="{BB962C8B-B14F-4D97-AF65-F5344CB8AC3E}">
        <p14:creationId xmlns:p14="http://schemas.microsoft.com/office/powerpoint/2010/main" val="2777477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6.wdp"/><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5.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9.wdp"/><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timesofindia.indiatimes.com/city/hyderabad/76-jump-in-foreign-tourist-count-in-2017/articleshow/64132016.cms" TargetMode="Externa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0.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www.linkedin.com/in/madhupa-samanta-a94a2917b/" TargetMode="External"/><Relationship Id="rId5" Type="http://schemas.openxmlformats.org/officeDocument/2006/relationships/hyperlink" Target="https://github.com/MadhupaSamanta/Telangana-Tourism-Project-Codebasics-resume-project-challange.git" TargetMode="External"/><Relationship Id="rId4" Type="http://schemas.openxmlformats.org/officeDocument/2006/relationships/hyperlink" Target="https://codebasics.io/challenge/codebasics-resume-project-challenge"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4CA600-44DA-FC6E-560C-FDD6834735EF}"/>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35381" y="538858"/>
            <a:ext cx="6469535" cy="3315620"/>
          </a:xfrm>
          <a:prstGeom prst="rect">
            <a:avLst/>
          </a:prstGeom>
          <a:solidFill>
            <a:srgbClr val="FFFFFF">
              <a:shade val="85000"/>
            </a:srgbClr>
          </a:solidFill>
          <a:ln w="571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Picture 11">
            <a:extLst>
              <a:ext uri="{FF2B5EF4-FFF2-40B4-BE49-F238E27FC236}">
                <a16:creationId xmlns:a16="http://schemas.microsoft.com/office/drawing/2014/main" id="{14BCB38A-F1CA-AE53-5148-9CC2C5D8E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9034" y="4151439"/>
            <a:ext cx="730753" cy="730753"/>
          </a:xfrm>
          <a:prstGeom prst="rect">
            <a:avLst/>
          </a:prstGeom>
        </p:spPr>
      </p:pic>
      <p:sp>
        <p:nvSpPr>
          <p:cNvPr id="13" name="TextBox 12">
            <a:extLst>
              <a:ext uri="{FF2B5EF4-FFF2-40B4-BE49-F238E27FC236}">
                <a16:creationId xmlns:a16="http://schemas.microsoft.com/office/drawing/2014/main" id="{4CE0827C-6CDF-B90A-5078-FE4385332A8A}"/>
              </a:ext>
            </a:extLst>
          </p:cNvPr>
          <p:cNvSpPr txBox="1"/>
          <p:nvPr/>
        </p:nvSpPr>
        <p:spPr>
          <a:xfrm>
            <a:off x="7271416" y="5321620"/>
            <a:ext cx="3729047" cy="430887"/>
          </a:xfrm>
          <a:prstGeom prst="rect">
            <a:avLst/>
          </a:prstGeom>
          <a:noFill/>
        </p:spPr>
        <p:txBody>
          <a:bodyPr wrap="square" rtlCol="0">
            <a:spAutoFit/>
          </a:bodyPr>
          <a:lstStyle/>
          <a:p>
            <a:r>
              <a:rPr lang="en-IN" sz="1100">
                <a:solidFill>
                  <a:schemeClr val="accent2">
                    <a:lumMod val="50000"/>
                  </a:schemeClr>
                </a:solidFill>
                <a:latin typeface="Segoe Print" panose="02000600000000000000" pitchFamily="2" charset="0"/>
                <a:cs typeface="Arial" panose="020B0604020202020204" pitchFamily="34" charset="0"/>
              </a:rPr>
              <a:t>Presentation by : </a:t>
            </a:r>
            <a:r>
              <a:rPr lang="en-IN" sz="1100" b="1">
                <a:solidFill>
                  <a:schemeClr val="accent2">
                    <a:lumMod val="50000"/>
                  </a:schemeClr>
                </a:solidFill>
                <a:latin typeface="Segoe Print" panose="02000600000000000000" pitchFamily="2" charset="0"/>
                <a:cs typeface="Arial" panose="020B0604020202020204" pitchFamily="34" charset="0"/>
              </a:rPr>
              <a:t> Madhupa Samanta</a:t>
            </a:r>
          </a:p>
          <a:p>
            <a:r>
              <a:rPr lang="en-IN" sz="1100">
                <a:solidFill>
                  <a:schemeClr val="accent2">
                    <a:lumMod val="50000"/>
                  </a:schemeClr>
                </a:solidFill>
                <a:latin typeface="Segoe Print" panose="02000600000000000000" pitchFamily="2" charset="0"/>
                <a:cs typeface="Arial" panose="020B0604020202020204" pitchFamily="34" charset="0"/>
              </a:rPr>
              <a:t>                            Data Analyst</a:t>
            </a:r>
          </a:p>
        </p:txBody>
      </p:sp>
      <p:sp>
        <p:nvSpPr>
          <p:cNvPr id="14" name="TextBox 13">
            <a:extLst>
              <a:ext uri="{FF2B5EF4-FFF2-40B4-BE49-F238E27FC236}">
                <a16:creationId xmlns:a16="http://schemas.microsoft.com/office/drawing/2014/main" id="{7F3C0722-E5DB-C675-DB96-1F2CCADDF086}"/>
              </a:ext>
            </a:extLst>
          </p:cNvPr>
          <p:cNvSpPr txBox="1"/>
          <p:nvPr/>
        </p:nvSpPr>
        <p:spPr>
          <a:xfrm>
            <a:off x="6307511" y="4768189"/>
            <a:ext cx="6428203" cy="307777"/>
          </a:xfrm>
          <a:prstGeom prst="rect">
            <a:avLst/>
          </a:prstGeom>
          <a:noFill/>
        </p:spPr>
        <p:txBody>
          <a:bodyPr wrap="square" rtlCol="0">
            <a:spAutoFit/>
          </a:bodyPr>
          <a:lstStyle/>
          <a:p>
            <a:r>
              <a:rPr lang="fr-FR" sz="1400" b="1" i="0">
                <a:solidFill>
                  <a:schemeClr val="accent2">
                    <a:lumMod val="50000"/>
                  </a:schemeClr>
                </a:solidFill>
                <a:effectLst/>
                <a:latin typeface="manrope"/>
              </a:rPr>
              <a:t>Domain:</a:t>
            </a:r>
            <a:r>
              <a:rPr lang="fr-FR" sz="1400" b="0" i="0">
                <a:solidFill>
                  <a:schemeClr val="accent2">
                    <a:lumMod val="50000"/>
                  </a:schemeClr>
                </a:solidFill>
                <a:effectLst/>
                <a:latin typeface="manrope"/>
              </a:rPr>
              <a:t>  Tourism | </a:t>
            </a:r>
            <a:r>
              <a:rPr lang="fr-FR" sz="1400" b="1" i="0">
                <a:solidFill>
                  <a:schemeClr val="accent2">
                    <a:lumMod val="50000"/>
                  </a:schemeClr>
                </a:solidFill>
                <a:effectLst/>
                <a:latin typeface="manrope"/>
              </a:rPr>
              <a:t>Function</a:t>
            </a:r>
            <a:r>
              <a:rPr lang="fr-FR" sz="1400" b="0" i="0">
                <a:solidFill>
                  <a:schemeClr val="accent2">
                    <a:lumMod val="50000"/>
                  </a:schemeClr>
                </a:solidFill>
                <a:effectLst/>
                <a:latin typeface="manrope"/>
              </a:rPr>
              <a:t>: Revenue / Municipal Administration</a:t>
            </a:r>
            <a:endParaRPr lang="en-IN" sz="1400">
              <a:solidFill>
                <a:schemeClr val="accent2">
                  <a:lumMod val="50000"/>
                </a:schemeClr>
              </a:solidFill>
            </a:endParaRPr>
          </a:p>
        </p:txBody>
      </p:sp>
      <p:sp>
        <p:nvSpPr>
          <p:cNvPr id="19" name="TextBox 18">
            <a:extLst>
              <a:ext uri="{FF2B5EF4-FFF2-40B4-BE49-F238E27FC236}">
                <a16:creationId xmlns:a16="http://schemas.microsoft.com/office/drawing/2014/main" id="{ACF6655D-71B3-B4D7-D1E0-C0E8FB2AD493}"/>
              </a:ext>
            </a:extLst>
          </p:cNvPr>
          <p:cNvSpPr txBox="1"/>
          <p:nvPr/>
        </p:nvSpPr>
        <p:spPr>
          <a:xfrm>
            <a:off x="5191038" y="4316761"/>
            <a:ext cx="7423950" cy="400110"/>
          </a:xfrm>
          <a:prstGeom prst="rect">
            <a:avLst/>
          </a:prstGeom>
          <a:noFill/>
        </p:spPr>
        <p:txBody>
          <a:bodyPr wrap="square" rtlCol="0">
            <a:spAutoFit/>
          </a:bodyPr>
          <a:lstStyle/>
          <a:p>
            <a:r>
              <a:rPr lang="en-US" sz="2000" b="1" u="sng">
                <a:solidFill>
                  <a:schemeClr val="bg1"/>
                </a:solidFill>
                <a:highlight>
                  <a:srgbClr val="800000"/>
                </a:highlight>
                <a:latin typeface="Comic Sans MS" panose="030F0702030302020204" pitchFamily="66" charset="0"/>
              </a:rPr>
              <a:t>Insights to Telangana Government Tourism Department</a:t>
            </a:r>
            <a:endParaRPr lang="en-IN" sz="2000" b="1" u="sng">
              <a:solidFill>
                <a:schemeClr val="bg1"/>
              </a:solidFill>
              <a:highlight>
                <a:srgbClr val="800000"/>
              </a:highlight>
              <a:latin typeface="Comic Sans MS" panose="030F0702030302020204" pitchFamily="66" charset="0"/>
            </a:endParaRPr>
          </a:p>
        </p:txBody>
      </p:sp>
      <p:pic>
        <p:nvPicPr>
          <p:cNvPr id="28" name="Google Shape;322;p40">
            <a:extLst>
              <a:ext uri="{FF2B5EF4-FFF2-40B4-BE49-F238E27FC236}">
                <a16:creationId xmlns:a16="http://schemas.microsoft.com/office/drawing/2014/main" id="{31840C3A-1001-79EF-04CF-63A2ADF1ABDD}"/>
              </a:ext>
            </a:extLst>
          </p:cNvPr>
          <p:cNvPicPr preferRelativeResize="0"/>
          <p:nvPr/>
        </p:nvPicPr>
        <p:blipFill>
          <a:blip r:embed="rId5">
            <a:alphaModFix/>
          </a:blip>
          <a:stretch>
            <a:fillRect/>
          </a:stretch>
        </p:blipFill>
        <p:spPr>
          <a:xfrm rot="19275408">
            <a:off x="6227005" y="1096034"/>
            <a:ext cx="1471809" cy="988983"/>
          </a:xfrm>
          <a:prstGeom prst="rect">
            <a:avLst/>
          </a:prstGeom>
          <a:noFill/>
          <a:ln>
            <a:noFill/>
          </a:ln>
          <a:effectLst>
            <a:outerShdw blurRad="57150" dist="19050" dir="5400000" algn="bl" rotWithShape="0">
              <a:schemeClr val="dk1">
                <a:alpha val="50000"/>
              </a:schemeClr>
            </a:outerShdw>
          </a:effectLst>
        </p:spPr>
      </p:pic>
      <p:pic>
        <p:nvPicPr>
          <p:cNvPr id="29" name="Google Shape;485;p49">
            <a:extLst>
              <a:ext uri="{FF2B5EF4-FFF2-40B4-BE49-F238E27FC236}">
                <a16:creationId xmlns:a16="http://schemas.microsoft.com/office/drawing/2014/main" id="{E7E28FF0-9CEE-A1BF-AF18-BCD9420E90B2}"/>
              </a:ext>
            </a:extLst>
          </p:cNvPr>
          <p:cNvPicPr preferRelativeResize="0"/>
          <p:nvPr/>
        </p:nvPicPr>
        <p:blipFill>
          <a:blip r:embed="rId6">
            <a:alphaModFix/>
          </a:blip>
          <a:stretch>
            <a:fillRect/>
          </a:stretch>
        </p:blipFill>
        <p:spPr>
          <a:xfrm>
            <a:off x="0" y="461607"/>
            <a:ext cx="909813" cy="992104"/>
          </a:xfrm>
          <a:prstGeom prst="rect">
            <a:avLst/>
          </a:prstGeom>
          <a:noFill/>
          <a:ln>
            <a:noFill/>
          </a:ln>
          <a:effectLst>
            <a:outerShdw blurRad="57150" dist="19050" dir="5400000" algn="bl" rotWithShape="0">
              <a:schemeClr val="dk1">
                <a:alpha val="50000"/>
              </a:schemeClr>
            </a:outerShdw>
          </a:effectLst>
        </p:spPr>
      </p:pic>
      <p:pic>
        <p:nvPicPr>
          <p:cNvPr id="30" name="Google Shape;484;p49">
            <a:extLst>
              <a:ext uri="{FF2B5EF4-FFF2-40B4-BE49-F238E27FC236}">
                <a16:creationId xmlns:a16="http://schemas.microsoft.com/office/drawing/2014/main" id="{78F92D77-442B-D05E-B68E-181BA47045BE}"/>
              </a:ext>
            </a:extLst>
          </p:cNvPr>
          <p:cNvPicPr preferRelativeResize="0"/>
          <p:nvPr/>
        </p:nvPicPr>
        <p:blipFill>
          <a:blip r:embed="rId7">
            <a:alphaModFix/>
          </a:blip>
          <a:stretch>
            <a:fillRect/>
          </a:stretch>
        </p:blipFill>
        <p:spPr>
          <a:xfrm>
            <a:off x="10572033" y="963280"/>
            <a:ext cx="788118" cy="1012105"/>
          </a:xfrm>
          <a:prstGeom prst="rect">
            <a:avLst/>
          </a:prstGeom>
          <a:noFill/>
          <a:ln>
            <a:noFill/>
          </a:ln>
          <a:effectLst>
            <a:outerShdw blurRad="57150" dist="19050" dir="5400000" algn="bl" rotWithShape="0">
              <a:schemeClr val="dk1">
                <a:alpha val="50000"/>
              </a:schemeClr>
            </a:outerShdw>
          </a:effectLst>
        </p:spPr>
      </p:pic>
      <p:pic>
        <p:nvPicPr>
          <p:cNvPr id="31" name="Google Shape;633;p56">
            <a:extLst>
              <a:ext uri="{FF2B5EF4-FFF2-40B4-BE49-F238E27FC236}">
                <a16:creationId xmlns:a16="http://schemas.microsoft.com/office/drawing/2014/main" id="{1D9A256C-7894-1F96-6068-5DE7F5588FB4}"/>
              </a:ext>
            </a:extLst>
          </p:cNvPr>
          <p:cNvPicPr preferRelativeResize="0"/>
          <p:nvPr/>
        </p:nvPicPr>
        <p:blipFill>
          <a:blip r:embed="rId8">
            <a:alphaModFix/>
          </a:blip>
          <a:stretch>
            <a:fillRect/>
          </a:stretch>
        </p:blipFill>
        <p:spPr>
          <a:xfrm rot="465199">
            <a:off x="11017878" y="1740345"/>
            <a:ext cx="769175" cy="819836"/>
          </a:xfrm>
          <a:prstGeom prst="rect">
            <a:avLst/>
          </a:prstGeom>
          <a:noFill/>
          <a:ln>
            <a:noFill/>
          </a:ln>
        </p:spPr>
      </p:pic>
      <p:sp>
        <p:nvSpPr>
          <p:cNvPr id="2" name="TextBox 1">
            <a:extLst>
              <a:ext uri="{FF2B5EF4-FFF2-40B4-BE49-F238E27FC236}">
                <a16:creationId xmlns:a16="http://schemas.microsoft.com/office/drawing/2014/main" id="{BCD13C6A-B4E2-04AF-FC70-FAB566C81666}"/>
              </a:ext>
            </a:extLst>
          </p:cNvPr>
          <p:cNvSpPr txBox="1"/>
          <p:nvPr/>
        </p:nvSpPr>
        <p:spPr>
          <a:xfrm>
            <a:off x="8027040" y="2196668"/>
            <a:ext cx="3453083" cy="954107"/>
          </a:xfrm>
          <a:prstGeom prst="rect">
            <a:avLst/>
          </a:prstGeom>
          <a:noFill/>
          <a:ln>
            <a:noFill/>
          </a:ln>
        </p:spPr>
        <p:txBody>
          <a:bodyPr wrap="square" rtlCol="0">
            <a:spAutoFit/>
          </a:bodyPr>
          <a:lstStyle/>
          <a:p>
            <a:r>
              <a:rPr lang="en-US" sz="1400" b="1">
                <a:solidFill>
                  <a:srgbClr val="0070C0"/>
                </a:solidFill>
                <a:latin typeface="Comic Sans MS" panose="030F0702030302020204" pitchFamily="66" charset="0"/>
              </a:rPr>
              <a:t>‘</a:t>
            </a:r>
            <a:r>
              <a:rPr lang="en-US" sz="1400" b="1">
                <a:solidFill>
                  <a:srgbClr val="0070C0"/>
                </a:solidFill>
                <a:latin typeface="Segoe Print" panose="02000600000000000000" pitchFamily="2" charset="0"/>
              </a:rPr>
              <a:t>Every place has a story for you. Every moment has an experience for you’</a:t>
            </a:r>
          </a:p>
          <a:p>
            <a:r>
              <a:rPr lang="en-US" sz="1400">
                <a:solidFill>
                  <a:srgbClr val="0070C0"/>
                </a:solidFill>
                <a:latin typeface="Comic Sans MS" panose="030F0702030302020204" pitchFamily="66" charset="0"/>
              </a:rPr>
              <a:t>                   – </a:t>
            </a:r>
            <a:r>
              <a:rPr lang="en-US" sz="1100">
                <a:latin typeface="Arial" panose="020B0604020202020204" pitchFamily="34" charset="0"/>
                <a:cs typeface="Arial" panose="020B0604020202020204" pitchFamily="34" charset="0"/>
              </a:rPr>
              <a:t>Telangana Tourism</a:t>
            </a:r>
            <a:endParaRPr lang="en-IN"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377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51830"/>
            <a:ext cx="7777480" cy="307777"/>
          </a:xfrm>
          <a:prstGeom prst="rect">
            <a:avLst/>
          </a:prstGeom>
          <a:noFill/>
        </p:spPr>
        <p:txBody>
          <a:bodyPr wrap="square">
            <a:spAutoFit/>
          </a:bodyPr>
          <a:lstStyle/>
          <a:p>
            <a:r>
              <a:rPr lang="en-IN" sz="1400">
                <a:solidFill>
                  <a:schemeClr val="accent2">
                    <a:lumMod val="50000"/>
                  </a:schemeClr>
                </a:solidFill>
              </a:rPr>
              <a:t>Q4. Find peak and low seasons for Hyderabad baaed on data from 2016 to 2019 </a:t>
            </a:r>
            <a:endParaRPr lang="en-IN" sz="1400"/>
          </a:p>
        </p:txBody>
      </p:sp>
      <p:grpSp>
        <p:nvGrpSpPr>
          <p:cNvPr id="3" name="Group 2">
            <a:extLst>
              <a:ext uri="{FF2B5EF4-FFF2-40B4-BE49-F238E27FC236}">
                <a16:creationId xmlns:a16="http://schemas.microsoft.com/office/drawing/2014/main" id="{26BD8344-9347-72E6-0EB3-5F8EC01A4E30}"/>
              </a:ext>
            </a:extLst>
          </p:cNvPr>
          <p:cNvGrpSpPr/>
          <p:nvPr/>
        </p:nvGrpSpPr>
        <p:grpSpPr>
          <a:xfrm>
            <a:off x="1226669" y="854373"/>
            <a:ext cx="9720000" cy="4818627"/>
            <a:chOff x="1236000" y="854373"/>
            <a:chExt cx="9720000" cy="4818627"/>
          </a:xfrm>
        </p:grpSpPr>
        <p:pic>
          <p:nvPicPr>
            <p:cNvPr id="4" name="Picture 3">
              <a:extLst>
                <a:ext uri="{FF2B5EF4-FFF2-40B4-BE49-F238E27FC236}">
                  <a16:creationId xmlns:a16="http://schemas.microsoft.com/office/drawing/2014/main" id="{CD50114A-1E6D-CB8C-F1D7-4DC68D4074C4}"/>
                </a:ext>
              </a:extLst>
            </p:cNvPr>
            <p:cNvPicPr>
              <a:picLocks noChangeAspect="1"/>
            </p:cNvPicPr>
            <p:nvPr/>
          </p:nvPicPr>
          <p:blipFill rotWithShape="1">
            <a:blip r:embed="rId2">
              <a:extLst>
                <a:ext uri="{28A0092B-C50C-407E-A947-70E740481C1C}">
                  <a14:useLocalDpi xmlns:a14="http://schemas.microsoft.com/office/drawing/2010/main" val="0"/>
                </a:ext>
              </a:extLst>
            </a:blip>
            <a:srcRect l="3146" t="26802" r="27908" b="21360"/>
            <a:stretch/>
          </p:blipFill>
          <p:spPr>
            <a:xfrm>
              <a:off x="1236000" y="1562259"/>
              <a:ext cx="9720000" cy="4110741"/>
            </a:xfrm>
            <a:prstGeom prst="rect">
              <a:avLst/>
            </a:prstGeom>
            <a:ln>
              <a:noFill/>
            </a:ln>
            <a:effectLst>
              <a:softEdge rad="112500"/>
            </a:effectLst>
          </p:spPr>
        </p:pic>
        <p:sp>
          <p:nvSpPr>
            <p:cNvPr id="6" name="TextBox 5">
              <a:extLst>
                <a:ext uri="{FF2B5EF4-FFF2-40B4-BE49-F238E27FC236}">
                  <a16:creationId xmlns:a16="http://schemas.microsoft.com/office/drawing/2014/main" id="{8B045939-64AD-75D4-7FB7-0A1F66527961}"/>
                </a:ext>
              </a:extLst>
            </p:cNvPr>
            <p:cNvSpPr txBox="1"/>
            <p:nvPr/>
          </p:nvSpPr>
          <p:spPr>
            <a:xfrm>
              <a:off x="3663712" y="854373"/>
              <a:ext cx="5676230" cy="707886"/>
            </a:xfrm>
            <a:prstGeom prst="rect">
              <a:avLst/>
            </a:prstGeom>
            <a:noFill/>
            <a:ln>
              <a:solidFill>
                <a:schemeClr val="accent2">
                  <a:lumMod val="50000"/>
                </a:schemeClr>
              </a:solidFill>
            </a:ln>
          </p:spPr>
          <p:txBody>
            <a:bodyPr wrap="square" rtlCol="0">
              <a:spAutoFit/>
            </a:bodyPr>
            <a:lstStyle/>
            <a:p>
              <a:r>
                <a:rPr lang="en-US" sz="2000" b="1">
                  <a:solidFill>
                    <a:schemeClr val="accent2">
                      <a:lumMod val="50000"/>
                    </a:schemeClr>
                  </a:solidFill>
                  <a:latin typeface="Comic Sans MS" panose="030F0702030302020204" pitchFamily="66" charset="0"/>
                </a:rPr>
                <a:t>Peak seasons </a:t>
              </a:r>
              <a:r>
                <a:rPr lang="en-US" sz="2000" b="1">
                  <a:solidFill>
                    <a:srgbClr val="377BBA"/>
                  </a:solidFill>
                  <a:latin typeface="Comic Sans MS" panose="030F0702030302020204" pitchFamily="66" charset="0"/>
                </a:rPr>
                <a:t>: </a:t>
              </a:r>
              <a:r>
                <a:rPr lang="en-US">
                  <a:solidFill>
                    <a:srgbClr val="00B050"/>
                  </a:solidFill>
                  <a:latin typeface="Comic Sans MS" panose="030F0702030302020204" pitchFamily="66" charset="0"/>
                </a:rPr>
                <a:t>Dec, Jan, May, Jun</a:t>
              </a:r>
            </a:p>
            <a:p>
              <a:r>
                <a:rPr lang="en-US" sz="2000" b="1">
                  <a:solidFill>
                    <a:srgbClr val="C00000"/>
                  </a:solidFill>
                  <a:latin typeface="Comic Sans MS" panose="030F0702030302020204" pitchFamily="66" charset="0"/>
                </a:rPr>
                <a:t>Low seasons </a:t>
              </a:r>
              <a:r>
                <a:rPr lang="en-US" sz="2000" b="1">
                  <a:solidFill>
                    <a:srgbClr val="377BBA"/>
                  </a:solidFill>
                  <a:latin typeface="Comic Sans MS" panose="030F0702030302020204" pitchFamily="66" charset="0"/>
                </a:rPr>
                <a:t>: </a:t>
              </a:r>
              <a:r>
                <a:rPr lang="en-US">
                  <a:solidFill>
                    <a:srgbClr val="C00000"/>
                  </a:solidFill>
                  <a:latin typeface="Comic Sans MS" panose="030F0702030302020204" pitchFamily="66" charset="0"/>
                </a:rPr>
                <a:t>Feb, Mar, Jul to Sept(Monsoon)</a:t>
              </a:r>
              <a:endParaRPr lang="en-IN">
                <a:solidFill>
                  <a:srgbClr val="C00000"/>
                </a:solidFill>
                <a:latin typeface="Comic Sans MS" panose="030F0702030302020204" pitchFamily="66" charset="0"/>
              </a:endParaRPr>
            </a:p>
          </p:txBody>
        </p:sp>
      </p:grpSp>
    </p:spTree>
    <p:extLst>
      <p:ext uri="{BB962C8B-B14F-4D97-AF65-F5344CB8AC3E}">
        <p14:creationId xmlns:p14="http://schemas.microsoft.com/office/powerpoint/2010/main" val="2076714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F4AE6BE-7192-A83A-686A-D97EDDD9A668}"/>
              </a:ext>
            </a:extLst>
          </p:cNvPr>
          <p:cNvGrpSpPr/>
          <p:nvPr/>
        </p:nvGrpSpPr>
        <p:grpSpPr>
          <a:xfrm>
            <a:off x="2347051" y="77229"/>
            <a:ext cx="7899516" cy="443248"/>
            <a:chOff x="2347051" y="201660"/>
            <a:chExt cx="7899516" cy="443248"/>
          </a:xfrm>
        </p:grpSpPr>
        <p:sp>
          <p:nvSpPr>
            <p:cNvPr id="3" name="TextBox 2">
              <a:extLst>
                <a:ext uri="{FF2B5EF4-FFF2-40B4-BE49-F238E27FC236}">
                  <a16:creationId xmlns:a16="http://schemas.microsoft.com/office/drawing/2014/main" id="{B1E29134-073D-5C6E-1B97-7C008FC32BF3}"/>
                </a:ext>
              </a:extLst>
            </p:cNvPr>
            <p:cNvSpPr txBox="1"/>
            <p:nvPr/>
          </p:nvSpPr>
          <p:spPr>
            <a:xfrm>
              <a:off x="2455507" y="201660"/>
              <a:ext cx="7791060" cy="400110"/>
            </a:xfrm>
            <a:prstGeom prst="rect">
              <a:avLst/>
            </a:prstGeom>
            <a:noFill/>
          </p:spPr>
          <p:txBody>
            <a:bodyPr wrap="square" rtlCol="0">
              <a:spAutoFit/>
            </a:bodyPr>
            <a:lstStyle/>
            <a:p>
              <a:r>
                <a:rPr lang="en-IN" sz="2000" b="1">
                  <a:solidFill>
                    <a:schemeClr val="accent2">
                      <a:lumMod val="50000"/>
                    </a:schemeClr>
                  </a:solidFill>
                  <a:latin typeface="Comic Sans MS" panose="030F0702030302020204" pitchFamily="66" charset="0"/>
                </a:rPr>
                <a:t>Suggestions to boost tourism in Hyderabad in low seasons :</a:t>
              </a:r>
            </a:p>
          </p:txBody>
        </p:sp>
        <p:cxnSp>
          <p:nvCxnSpPr>
            <p:cNvPr id="6" name="Straight Connector 5">
              <a:extLst>
                <a:ext uri="{FF2B5EF4-FFF2-40B4-BE49-F238E27FC236}">
                  <a16:creationId xmlns:a16="http://schemas.microsoft.com/office/drawing/2014/main" id="{F47076FC-39F6-3061-5134-DAB4252A6515}"/>
                </a:ext>
              </a:extLst>
            </p:cNvPr>
            <p:cNvCxnSpPr>
              <a:cxnSpLocks/>
            </p:cNvCxnSpPr>
            <p:nvPr/>
          </p:nvCxnSpPr>
          <p:spPr>
            <a:xfrm flipH="1" flipV="1">
              <a:off x="2347051" y="639092"/>
              <a:ext cx="7692688" cy="58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D61B3DB7-CCCD-8D20-C4E5-9F235EDFD361}"/>
              </a:ext>
            </a:extLst>
          </p:cNvPr>
          <p:cNvGrpSpPr/>
          <p:nvPr/>
        </p:nvGrpSpPr>
        <p:grpSpPr>
          <a:xfrm>
            <a:off x="2182741" y="742128"/>
            <a:ext cx="8336591" cy="5293757"/>
            <a:chOff x="2320524" y="1055793"/>
            <a:chExt cx="8336591" cy="5334571"/>
          </a:xfrm>
        </p:grpSpPr>
        <p:sp>
          <p:nvSpPr>
            <p:cNvPr id="4" name="TextBox 3">
              <a:extLst>
                <a:ext uri="{FF2B5EF4-FFF2-40B4-BE49-F238E27FC236}">
                  <a16:creationId xmlns:a16="http://schemas.microsoft.com/office/drawing/2014/main" id="{8672A896-28D8-A198-C8B1-A8FEC1A2552F}"/>
                </a:ext>
              </a:extLst>
            </p:cNvPr>
            <p:cNvSpPr txBox="1"/>
            <p:nvPr/>
          </p:nvSpPr>
          <p:spPr>
            <a:xfrm>
              <a:off x="2567475" y="1055793"/>
              <a:ext cx="8089640" cy="5334571"/>
            </a:xfrm>
            <a:prstGeom prst="rect">
              <a:avLst/>
            </a:prstGeom>
            <a:noFill/>
          </p:spPr>
          <p:txBody>
            <a:bodyPr wrap="square" rtlCol="0">
              <a:spAutoFit/>
            </a:bodyPr>
            <a:lstStyle/>
            <a:p>
              <a:endParaRPr lang="en-US" sz="1400"/>
            </a:p>
            <a:p>
              <a:r>
                <a:rPr lang="en-US" sz="1400" b="1">
                  <a:latin typeface="Comic Sans MS" panose="030F0702030302020204" pitchFamily="66" charset="0"/>
                </a:rPr>
                <a:t>   </a:t>
              </a:r>
              <a:r>
                <a:rPr lang="en-US" b="1">
                  <a:latin typeface="Comic Sans MS" panose="030F0702030302020204" pitchFamily="66" charset="0"/>
                </a:rPr>
                <a:t>Promoting Off-Season Tourism: </a:t>
              </a:r>
            </a:p>
            <a:p>
              <a:r>
                <a:rPr lang="en-US" sz="1400"/>
                <a:t>             The government can promote the city's unique features that are available during the off-season, such  </a:t>
              </a:r>
            </a:p>
            <a:p>
              <a:r>
                <a:rPr lang="en-US" sz="1400"/>
                <a:t>             as the city's historic monuments, museums, and cultural events.</a:t>
              </a:r>
            </a:p>
            <a:p>
              <a:endParaRPr lang="en-US" sz="1400"/>
            </a:p>
            <a:p>
              <a:endParaRPr lang="en-US" sz="1400"/>
            </a:p>
            <a:p>
              <a:r>
                <a:rPr lang="en-US" sz="1400"/>
                <a:t>      </a:t>
              </a:r>
              <a:r>
                <a:rPr lang="en-US" b="1">
                  <a:latin typeface="Comic Sans MS" panose="030F0702030302020204" pitchFamily="66" charset="0"/>
                </a:rPr>
                <a:t>Special Deals and Packages: </a:t>
              </a:r>
              <a:endParaRPr lang="en-US" sz="1400" b="1">
                <a:latin typeface="Comic Sans MS" panose="030F0702030302020204" pitchFamily="66" charset="0"/>
              </a:endParaRPr>
            </a:p>
            <a:p>
              <a:r>
                <a:rPr lang="en-US" sz="1400"/>
                <a:t>            The government can collaborate with local tour operators and hotels to offer special deals and </a:t>
              </a:r>
            </a:p>
            <a:p>
              <a:r>
                <a:rPr lang="en-US" sz="1400"/>
                <a:t>             packages with discounted rates during the low season months.</a:t>
              </a:r>
            </a:p>
            <a:p>
              <a:endParaRPr lang="en-US" sz="1400"/>
            </a:p>
            <a:p>
              <a:endParaRPr lang="en-US" sz="1400"/>
            </a:p>
            <a:p>
              <a:r>
                <a:rPr lang="en-US" sz="1400"/>
                <a:t>       </a:t>
              </a:r>
              <a:r>
                <a:rPr lang="en-US" b="1">
                  <a:latin typeface="Comic Sans MS" panose="030F0702030302020204" pitchFamily="66" charset="0"/>
                </a:rPr>
                <a:t>Event and Festival Planning</a:t>
              </a:r>
              <a:r>
                <a:rPr lang="en-US"/>
                <a:t>: </a:t>
              </a:r>
            </a:p>
            <a:p>
              <a:pPr algn="just"/>
              <a:r>
                <a:rPr lang="en-US" sz="1400"/>
                <a:t>              The government can plan events and festivals during winter(Feb, Mar) to attract visitors. For example,</a:t>
              </a:r>
            </a:p>
            <a:p>
              <a:pPr algn="just"/>
              <a:r>
                <a:rPr lang="en-US" sz="1400"/>
                <a:t>                     </a:t>
              </a:r>
              <a:r>
                <a:rPr lang="en-US" sz="1400" b="1"/>
                <a:t>Art festival </a:t>
              </a:r>
              <a:r>
                <a:rPr lang="en-US" sz="1400"/>
                <a:t>to showcase Hyderabad’s rich cultural heritage. </a:t>
              </a:r>
            </a:p>
            <a:p>
              <a:pPr algn="just"/>
              <a:r>
                <a:rPr lang="en-US" sz="1400" b="1"/>
                <a:t>                     Food festival </a:t>
              </a:r>
              <a:r>
                <a:rPr lang="en-US" sz="1400"/>
                <a:t>featuring Hyderabad’s famous street foods, traditional foods, local delicacies.</a:t>
              </a:r>
            </a:p>
            <a:p>
              <a:pPr algn="just"/>
              <a:r>
                <a:rPr lang="en-US" sz="1400"/>
                <a:t>                    </a:t>
              </a:r>
              <a:r>
                <a:rPr lang="en-US" sz="1400" b="1"/>
                <a:t>Craft Fair and shopping festivals </a:t>
              </a:r>
              <a:r>
                <a:rPr lang="en-US" sz="1400"/>
                <a:t>to showcase </a:t>
              </a:r>
              <a:r>
                <a:rPr lang="en-US" sz="1400" b="0" i="0">
                  <a:effectLst/>
                  <a:latin typeface="Söhne"/>
                </a:rPr>
                <a:t>its traditional handicrafts, textiles, and jewelry.</a:t>
              </a:r>
              <a:endParaRPr lang="en-US" sz="1400"/>
            </a:p>
            <a:p>
              <a:endParaRPr lang="en-US" sz="1400"/>
            </a:p>
            <a:p>
              <a:endParaRPr lang="en-US" sz="1400"/>
            </a:p>
            <a:p>
              <a:r>
                <a:rPr lang="en-US" sz="1400"/>
                <a:t>        </a:t>
              </a:r>
              <a:r>
                <a:rPr lang="en-US" b="1">
                  <a:latin typeface="Comic Sans MS" panose="030F0702030302020204" pitchFamily="66" charset="0"/>
                </a:rPr>
                <a:t>Infrastructure Development:</a:t>
              </a:r>
            </a:p>
            <a:p>
              <a:r>
                <a:rPr lang="en-US" sz="1400"/>
                <a:t>               The government can invest in infrastructure development like improving transports, developing new  </a:t>
              </a:r>
            </a:p>
            <a:p>
              <a:r>
                <a:rPr lang="en-US" sz="1400"/>
                <a:t>               tourist trails to enhance the visitor experience during the off-season.</a:t>
              </a:r>
            </a:p>
            <a:p>
              <a:endParaRPr lang="en-US" sz="1400"/>
            </a:p>
            <a:p>
              <a:endParaRPr lang="en-US" sz="1400"/>
            </a:p>
          </p:txBody>
        </p:sp>
        <p:pic>
          <p:nvPicPr>
            <p:cNvPr id="12" name="Picture 11">
              <a:extLst>
                <a:ext uri="{FF2B5EF4-FFF2-40B4-BE49-F238E27FC236}">
                  <a16:creationId xmlns:a16="http://schemas.microsoft.com/office/drawing/2014/main" id="{2BE6CDF8-AD1D-3691-D6D5-11958EA52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051" y="3296252"/>
              <a:ext cx="636921" cy="636921"/>
            </a:xfrm>
            <a:prstGeom prst="rect">
              <a:avLst/>
            </a:prstGeom>
          </p:spPr>
        </p:pic>
        <p:pic>
          <p:nvPicPr>
            <p:cNvPr id="16" name="Picture 15">
              <a:extLst>
                <a:ext uri="{FF2B5EF4-FFF2-40B4-BE49-F238E27FC236}">
                  <a16:creationId xmlns:a16="http://schemas.microsoft.com/office/drawing/2014/main" id="{9CAE8FA7-901B-ADB1-F723-5863A2A7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507" y="2357309"/>
              <a:ext cx="396553" cy="396553"/>
            </a:xfrm>
            <a:prstGeom prst="rect">
              <a:avLst/>
            </a:prstGeom>
          </p:spPr>
        </p:pic>
        <p:pic>
          <p:nvPicPr>
            <p:cNvPr id="18" name="Picture 17">
              <a:extLst>
                <a:ext uri="{FF2B5EF4-FFF2-40B4-BE49-F238E27FC236}">
                  <a16:creationId xmlns:a16="http://schemas.microsoft.com/office/drawing/2014/main" id="{4317E707-76CA-D0F9-C9E6-0A7024F6089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86" b="99083" l="9770" r="89943">
                          <a14:foregroundMark x1="35419" y1="89846" x2="47784" y2="88807"/>
                          <a14:foregroundMark x1="66029" y1="87887" x2="78971" y2="90346"/>
                          <a14:foregroundMark x1="80471" y1="91976" x2="83333" y2="99083"/>
                          <a14:backgroundMark x1="29310" y1="71560" x2="29310" y2="99694"/>
                          <a14:backgroundMark x1="30460" y1="38226" x2="29598" y2="46177"/>
                          <a14:backgroundMark x1="40230" y1="45260" x2="54023" y2="52294"/>
                          <a14:backgroundMark x1="54023" y1="52294" x2="66379" y2="53211"/>
                          <a14:backgroundMark x1="84483" y1="35780" x2="85057" y2="61162"/>
                          <a14:backgroundMark x1="85345" y1="71560" x2="85057" y2="92049"/>
                          <a14:backgroundMark x1="49425" y1="98777" x2="58333" y2="86544"/>
                          <a14:backgroundMark x1="58333" y1="86544" x2="65230" y2="99694"/>
                          <a14:backgroundMark x1="48276" y1="90520" x2="57184" y2="84709"/>
                          <a14:backgroundMark x1="57184" y1="83180" x2="48563" y2="89602"/>
                        </a14:backgroundRemoval>
                      </a14:imgEffect>
                    </a14:imgLayer>
                  </a14:imgProps>
                </a:ext>
                <a:ext uri="{28A0092B-C50C-407E-A947-70E740481C1C}">
                  <a14:useLocalDpi xmlns:a14="http://schemas.microsoft.com/office/drawing/2010/main" val="0"/>
                </a:ext>
              </a:extLst>
            </a:blip>
            <a:stretch>
              <a:fillRect/>
            </a:stretch>
          </p:blipFill>
          <p:spPr>
            <a:xfrm>
              <a:off x="2320524" y="1075935"/>
              <a:ext cx="597092" cy="561061"/>
            </a:xfrm>
            <a:prstGeom prst="rect">
              <a:avLst/>
            </a:prstGeom>
          </p:spPr>
        </p:pic>
        <p:pic>
          <p:nvPicPr>
            <p:cNvPr id="20" name="Picture 19">
              <a:extLst>
                <a:ext uri="{FF2B5EF4-FFF2-40B4-BE49-F238E27FC236}">
                  <a16:creationId xmlns:a16="http://schemas.microsoft.com/office/drawing/2014/main" id="{45449834-B9CB-E721-3F96-8DD4295B863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780" b="95339" l="9390" r="90141">
                          <a14:foregroundMark x1="15962" y1="95339" x2="21127" y2="90254"/>
                          <a14:foregroundMark x1="65258" y1="7203" x2="61972" y2="7203"/>
                          <a14:foregroundMark x1="90141" y1="37712" x2="84977" y2="37712"/>
                        </a14:backgroundRemoval>
                      </a14:imgEffect>
                    </a14:imgLayer>
                  </a14:imgProps>
                </a:ext>
                <a:ext uri="{28A0092B-C50C-407E-A947-70E740481C1C}">
                  <a14:useLocalDpi xmlns:a14="http://schemas.microsoft.com/office/drawing/2010/main" val="0"/>
                </a:ext>
              </a:extLst>
            </a:blip>
            <a:stretch>
              <a:fillRect/>
            </a:stretch>
          </p:blipFill>
          <p:spPr>
            <a:xfrm>
              <a:off x="2540650" y="4994321"/>
              <a:ext cx="376966" cy="417671"/>
            </a:xfrm>
            <a:prstGeom prst="rect">
              <a:avLst/>
            </a:prstGeom>
          </p:spPr>
        </p:pic>
      </p:grpSp>
      <p:cxnSp>
        <p:nvCxnSpPr>
          <p:cNvPr id="28" name="Straight Connector 27">
            <a:extLst>
              <a:ext uri="{FF2B5EF4-FFF2-40B4-BE49-F238E27FC236}">
                <a16:creationId xmlns:a16="http://schemas.microsoft.com/office/drawing/2014/main" id="{44FD43EA-EB0C-FC73-EACB-356B5FFED6F3}"/>
              </a:ext>
            </a:extLst>
          </p:cNvPr>
          <p:cNvCxnSpPr/>
          <p:nvPr/>
        </p:nvCxnSpPr>
        <p:spPr>
          <a:xfrm>
            <a:off x="2347051" y="1735494"/>
            <a:ext cx="8019259"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E9175C-F479-E718-4502-478E77144EE0}"/>
              </a:ext>
            </a:extLst>
          </p:cNvPr>
          <p:cNvCxnSpPr/>
          <p:nvPr/>
        </p:nvCxnSpPr>
        <p:spPr>
          <a:xfrm>
            <a:off x="2347051" y="2918793"/>
            <a:ext cx="8019259"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66DC0D-670C-E1CE-C859-03ADFF1BC440}"/>
              </a:ext>
            </a:extLst>
          </p:cNvPr>
          <p:cNvCxnSpPr/>
          <p:nvPr/>
        </p:nvCxnSpPr>
        <p:spPr>
          <a:xfrm>
            <a:off x="2429692" y="4463143"/>
            <a:ext cx="8019259"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AAA893A-0C64-D03D-21E9-B017575D119D}"/>
              </a:ext>
            </a:extLst>
          </p:cNvPr>
          <p:cNvCxnSpPr/>
          <p:nvPr/>
        </p:nvCxnSpPr>
        <p:spPr>
          <a:xfrm>
            <a:off x="2402867" y="5722776"/>
            <a:ext cx="8019259"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749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05177"/>
            <a:ext cx="7777480" cy="307777"/>
          </a:xfrm>
          <a:prstGeom prst="rect">
            <a:avLst/>
          </a:prstGeom>
          <a:noFill/>
        </p:spPr>
        <p:txBody>
          <a:bodyPr wrap="square">
            <a:spAutoFit/>
          </a:bodyPr>
          <a:lstStyle/>
          <a:p>
            <a:r>
              <a:rPr lang="en-IN" sz="1400">
                <a:solidFill>
                  <a:schemeClr val="accent2">
                    <a:lumMod val="50000"/>
                  </a:schemeClr>
                </a:solidFill>
              </a:rPr>
              <a:t>Q5. Show top and bottom 3 districts with high domestic to foreign tourists ratio .</a:t>
            </a:r>
            <a:endParaRPr lang="en-IN" sz="1400"/>
          </a:p>
        </p:txBody>
      </p:sp>
      <p:pic>
        <p:nvPicPr>
          <p:cNvPr id="4" name="Picture 3">
            <a:extLst>
              <a:ext uri="{FF2B5EF4-FFF2-40B4-BE49-F238E27FC236}">
                <a16:creationId xmlns:a16="http://schemas.microsoft.com/office/drawing/2014/main" id="{79F7C11C-ED9D-F390-9B60-1B3B1044FC18}"/>
              </a:ext>
            </a:extLst>
          </p:cNvPr>
          <p:cNvPicPr>
            <a:picLocks noChangeAspect="1"/>
          </p:cNvPicPr>
          <p:nvPr/>
        </p:nvPicPr>
        <p:blipFill rotWithShape="1">
          <a:blip r:embed="rId2">
            <a:extLst>
              <a:ext uri="{28A0092B-C50C-407E-A947-70E740481C1C}">
                <a14:useLocalDpi xmlns:a14="http://schemas.microsoft.com/office/drawing/2010/main" val="0"/>
              </a:ext>
            </a:extLst>
          </a:blip>
          <a:srcRect l="41326" t="18776" r="28444" b="48979"/>
          <a:stretch/>
        </p:blipFill>
        <p:spPr>
          <a:xfrm>
            <a:off x="533356" y="623457"/>
            <a:ext cx="3685592" cy="2211356"/>
          </a:xfrm>
          <a:prstGeom prst="rect">
            <a:avLst/>
          </a:prstGeom>
          <a:effectLst>
            <a:softEdge rad="31750"/>
          </a:effectLst>
        </p:spPr>
      </p:pic>
      <p:pic>
        <p:nvPicPr>
          <p:cNvPr id="5" name="Picture 4">
            <a:extLst>
              <a:ext uri="{FF2B5EF4-FFF2-40B4-BE49-F238E27FC236}">
                <a16:creationId xmlns:a16="http://schemas.microsoft.com/office/drawing/2014/main" id="{B93F5CB0-2D5C-4B9A-5712-A33FF8081022}"/>
              </a:ext>
            </a:extLst>
          </p:cNvPr>
          <p:cNvPicPr>
            <a:picLocks noChangeAspect="1"/>
          </p:cNvPicPr>
          <p:nvPr/>
        </p:nvPicPr>
        <p:blipFill rotWithShape="1">
          <a:blip r:embed="rId2">
            <a:extLst>
              <a:ext uri="{28A0092B-C50C-407E-A947-70E740481C1C}">
                <a14:useLocalDpi xmlns:a14="http://schemas.microsoft.com/office/drawing/2010/main" val="0"/>
              </a:ext>
            </a:extLst>
          </a:blip>
          <a:srcRect l="41198" t="51791" r="28572" b="15964"/>
          <a:stretch/>
        </p:blipFill>
        <p:spPr>
          <a:xfrm>
            <a:off x="8301227" y="623457"/>
            <a:ext cx="3685592" cy="2211356"/>
          </a:xfrm>
          <a:prstGeom prst="rect">
            <a:avLst/>
          </a:prstGeom>
          <a:effectLst>
            <a:softEdge rad="31750"/>
          </a:effectLst>
        </p:spPr>
      </p:pic>
      <p:pic>
        <p:nvPicPr>
          <p:cNvPr id="7" name="Picture 6">
            <a:extLst>
              <a:ext uri="{FF2B5EF4-FFF2-40B4-BE49-F238E27FC236}">
                <a16:creationId xmlns:a16="http://schemas.microsoft.com/office/drawing/2014/main" id="{BBFC1055-1C55-7E7C-E391-12C96EDE7A50}"/>
              </a:ext>
            </a:extLst>
          </p:cNvPr>
          <p:cNvPicPr>
            <a:picLocks noChangeAspect="1"/>
          </p:cNvPicPr>
          <p:nvPr/>
        </p:nvPicPr>
        <p:blipFill rotWithShape="1">
          <a:blip r:embed="rId3">
            <a:extLst>
              <a:ext uri="{28A0092B-C50C-407E-A947-70E740481C1C}">
                <a14:useLocalDpi xmlns:a14="http://schemas.microsoft.com/office/drawing/2010/main" val="0"/>
              </a:ext>
            </a:extLst>
          </a:blip>
          <a:srcRect l="3658" t="25850" r="62959" b="64013"/>
          <a:stretch/>
        </p:blipFill>
        <p:spPr>
          <a:xfrm>
            <a:off x="355599" y="2946982"/>
            <a:ext cx="4536000" cy="774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softEdge rad="31750"/>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EA961048-C298-8B1C-86AF-6E5E8C0C57D6}"/>
              </a:ext>
            </a:extLst>
          </p:cNvPr>
          <p:cNvPicPr>
            <a:picLocks noChangeAspect="1"/>
          </p:cNvPicPr>
          <p:nvPr/>
        </p:nvPicPr>
        <p:blipFill rotWithShape="1">
          <a:blip r:embed="rId2">
            <a:extLst>
              <a:ext uri="{28A0092B-C50C-407E-A947-70E740481C1C}">
                <a14:useLocalDpi xmlns:a14="http://schemas.microsoft.com/office/drawing/2010/main" val="0"/>
              </a:ext>
            </a:extLst>
          </a:blip>
          <a:srcRect l="3985" t="24911" r="62633" b="24608"/>
          <a:stretch/>
        </p:blipFill>
        <p:spPr>
          <a:xfrm>
            <a:off x="8133080" y="2817846"/>
            <a:ext cx="4070051" cy="3461658"/>
          </a:xfrm>
          <a:prstGeom prst="rect">
            <a:avLst/>
          </a:prstGeom>
          <a:effectLst>
            <a:softEdge rad="63500"/>
          </a:effectLst>
        </p:spPr>
      </p:pic>
      <p:cxnSp>
        <p:nvCxnSpPr>
          <p:cNvPr id="10" name="Straight Connector 9">
            <a:extLst>
              <a:ext uri="{FF2B5EF4-FFF2-40B4-BE49-F238E27FC236}">
                <a16:creationId xmlns:a16="http://schemas.microsoft.com/office/drawing/2014/main" id="{2EC9B0A2-4A5D-1507-558C-2510489A5692}"/>
              </a:ext>
            </a:extLst>
          </p:cNvPr>
          <p:cNvCxnSpPr>
            <a:cxnSpLocks/>
          </p:cNvCxnSpPr>
          <p:nvPr/>
        </p:nvCxnSpPr>
        <p:spPr>
          <a:xfrm>
            <a:off x="5883843" y="572479"/>
            <a:ext cx="0" cy="5623048"/>
          </a:xfrm>
          <a:prstGeom prst="line">
            <a:avLst/>
          </a:prstGeom>
          <a:ln w="12700">
            <a:solidFill>
              <a:schemeClr val="accent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A7E86E-A54B-A3C1-C849-FAFB76735DF5}"/>
              </a:ext>
            </a:extLst>
          </p:cNvPr>
          <p:cNvSpPr txBox="1"/>
          <p:nvPr/>
        </p:nvSpPr>
        <p:spPr>
          <a:xfrm>
            <a:off x="355599" y="4074297"/>
            <a:ext cx="5429379" cy="1631216"/>
          </a:xfrm>
          <a:prstGeom prst="rect">
            <a:avLst/>
          </a:prstGeom>
          <a:noFill/>
        </p:spPr>
        <p:txBody>
          <a:bodyPr wrap="square" rtlCol="0">
            <a:spAutoFit/>
          </a:bodyPr>
          <a:lstStyle/>
          <a:p>
            <a:r>
              <a:rPr lang="en-IN" sz="1600" b="1"/>
              <a:t>Nirmal</a:t>
            </a:r>
            <a:r>
              <a:rPr lang="en-IN" sz="1400" b="1"/>
              <a:t> is most popular district among Indian tourists with </a:t>
            </a:r>
            <a:r>
              <a:rPr lang="en-IN" sz="1400" b="1">
                <a:solidFill>
                  <a:srgbClr val="FF0000"/>
                </a:solidFill>
              </a:rPr>
              <a:t>minimal foreign tourists</a:t>
            </a:r>
            <a:r>
              <a:rPr lang="en-IN" sz="1400"/>
              <a:t>. </a:t>
            </a:r>
          </a:p>
          <a:p>
            <a:r>
              <a:rPr lang="en-IN" sz="1400"/>
              <a:t>This place is well recognised internationally for </a:t>
            </a:r>
            <a:r>
              <a:rPr lang="en-IN" sz="1400" b="1"/>
              <a:t>home to the exclusive wooden toys(</a:t>
            </a:r>
            <a:r>
              <a:rPr lang="en-IN" sz="1400" b="1">
                <a:solidFill>
                  <a:schemeClr val="accent2">
                    <a:lumMod val="50000"/>
                  </a:schemeClr>
                </a:solidFill>
              </a:rPr>
              <a:t>NIRMAL TOY</a:t>
            </a:r>
            <a:r>
              <a:rPr lang="en-IN" sz="1400" b="1"/>
              <a:t>)</a:t>
            </a:r>
            <a:r>
              <a:rPr lang="en-IN" sz="1400"/>
              <a:t>. Also this place has great network of roadways with NH 44 crisscrossing this districts. </a:t>
            </a:r>
          </a:p>
          <a:p>
            <a:endParaRPr lang="en-IN" sz="1400"/>
          </a:p>
          <a:p>
            <a:r>
              <a:rPr lang="en-IN" sz="1400"/>
              <a:t>So government can promote that to bring more foreign tourists.</a:t>
            </a:r>
          </a:p>
        </p:txBody>
      </p:sp>
      <p:sp>
        <p:nvSpPr>
          <p:cNvPr id="12" name="TextBox 11">
            <a:extLst>
              <a:ext uri="{FF2B5EF4-FFF2-40B4-BE49-F238E27FC236}">
                <a16:creationId xmlns:a16="http://schemas.microsoft.com/office/drawing/2014/main" id="{699F05C9-335A-DCF4-C4A4-D220F921E412}"/>
              </a:ext>
            </a:extLst>
          </p:cNvPr>
          <p:cNvSpPr txBox="1"/>
          <p:nvPr/>
        </p:nvSpPr>
        <p:spPr>
          <a:xfrm>
            <a:off x="5883843" y="2260223"/>
            <a:ext cx="2234424" cy="1908215"/>
          </a:xfrm>
          <a:prstGeom prst="rect">
            <a:avLst/>
          </a:prstGeom>
          <a:noFill/>
        </p:spPr>
        <p:txBody>
          <a:bodyPr wrap="square" rtlCol="0">
            <a:spAutoFit/>
          </a:bodyPr>
          <a:lstStyle/>
          <a:p>
            <a:pPr algn="ctr"/>
            <a:r>
              <a:rPr lang="en-IN" sz="1600" b="1"/>
              <a:t>Mulugu</a:t>
            </a:r>
            <a:r>
              <a:rPr lang="en-IN" sz="1400" b="1"/>
              <a:t>, </a:t>
            </a:r>
            <a:r>
              <a:rPr lang="en-IN" sz="1600" b="1"/>
              <a:t>Warangal(rural) </a:t>
            </a:r>
            <a:r>
              <a:rPr lang="en-IN" sz="1400" b="1"/>
              <a:t>and </a:t>
            </a:r>
            <a:r>
              <a:rPr lang="en-IN" sz="1600" b="1"/>
              <a:t>Hyderabad</a:t>
            </a:r>
            <a:r>
              <a:rPr lang="en-IN" sz="1400" b="1"/>
              <a:t> are popular among both domestic and  foreign visitors </a:t>
            </a:r>
            <a:r>
              <a:rPr lang="en-IN" sz="1400"/>
              <a:t>with Hyderabad getting the most foreign visitors from 2016 to 2019.</a:t>
            </a:r>
          </a:p>
        </p:txBody>
      </p:sp>
      <p:cxnSp>
        <p:nvCxnSpPr>
          <p:cNvPr id="13" name="Straight Connector 12">
            <a:extLst>
              <a:ext uri="{FF2B5EF4-FFF2-40B4-BE49-F238E27FC236}">
                <a16:creationId xmlns:a16="http://schemas.microsoft.com/office/drawing/2014/main" id="{3C9BAD1C-2815-608F-D4B0-5E6BD1D3B3C7}"/>
              </a:ext>
            </a:extLst>
          </p:cNvPr>
          <p:cNvCxnSpPr>
            <a:cxnSpLocks/>
          </p:cNvCxnSpPr>
          <p:nvPr/>
        </p:nvCxnSpPr>
        <p:spPr>
          <a:xfrm flipH="1">
            <a:off x="102637" y="578496"/>
            <a:ext cx="11989836"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2F180E-279D-ACFD-FD64-2866F503328D}"/>
              </a:ext>
            </a:extLst>
          </p:cNvPr>
          <p:cNvCxnSpPr>
            <a:cxnSpLocks/>
          </p:cNvCxnSpPr>
          <p:nvPr/>
        </p:nvCxnSpPr>
        <p:spPr>
          <a:xfrm>
            <a:off x="102637" y="578496"/>
            <a:ext cx="0" cy="5542386"/>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102D5E1-7E91-ACCD-33F8-C3EDC3D2C961}"/>
              </a:ext>
            </a:extLst>
          </p:cNvPr>
          <p:cNvCxnSpPr/>
          <p:nvPr/>
        </p:nvCxnSpPr>
        <p:spPr>
          <a:xfrm>
            <a:off x="917510" y="6195527"/>
            <a:ext cx="11174963"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A7E950-B680-6D82-2BB3-D371C6891ACB}"/>
              </a:ext>
            </a:extLst>
          </p:cNvPr>
          <p:cNvCxnSpPr/>
          <p:nvPr/>
        </p:nvCxnSpPr>
        <p:spPr>
          <a:xfrm>
            <a:off x="12092473" y="572479"/>
            <a:ext cx="0" cy="5623048"/>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34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98483"/>
            <a:ext cx="7777480" cy="307777"/>
          </a:xfrm>
          <a:prstGeom prst="rect">
            <a:avLst/>
          </a:prstGeom>
          <a:noFill/>
        </p:spPr>
        <p:txBody>
          <a:bodyPr wrap="square">
            <a:spAutoFit/>
          </a:bodyPr>
          <a:lstStyle/>
          <a:p>
            <a:r>
              <a:rPr lang="en-IN" sz="1400">
                <a:solidFill>
                  <a:schemeClr val="accent2">
                    <a:lumMod val="50000"/>
                  </a:schemeClr>
                </a:solidFill>
              </a:rPr>
              <a:t>Q6. List top and bottom 5 districts based on population to tourists footfall ratio in 2019 </a:t>
            </a:r>
            <a:endParaRPr lang="en-IN" sz="1400"/>
          </a:p>
        </p:txBody>
      </p:sp>
      <p:pic>
        <p:nvPicPr>
          <p:cNvPr id="11" name="Picture 10">
            <a:extLst>
              <a:ext uri="{FF2B5EF4-FFF2-40B4-BE49-F238E27FC236}">
                <a16:creationId xmlns:a16="http://schemas.microsoft.com/office/drawing/2014/main" id="{F066EDAC-4D9D-2A82-B0BA-FB904FE85041}"/>
              </a:ext>
            </a:extLst>
          </p:cNvPr>
          <p:cNvPicPr>
            <a:picLocks noChangeAspect="1"/>
          </p:cNvPicPr>
          <p:nvPr/>
        </p:nvPicPr>
        <p:blipFill rotWithShape="1">
          <a:blip r:embed="rId2">
            <a:extLst>
              <a:ext uri="{28A0092B-C50C-407E-A947-70E740481C1C}">
                <a14:useLocalDpi xmlns:a14="http://schemas.microsoft.com/office/drawing/2010/main" val="0"/>
              </a:ext>
            </a:extLst>
          </a:blip>
          <a:srcRect l="10714" t="23537" r="49031" b="48027"/>
          <a:stretch/>
        </p:blipFill>
        <p:spPr>
          <a:xfrm>
            <a:off x="802536" y="830250"/>
            <a:ext cx="4907902" cy="2140986"/>
          </a:xfrm>
          <a:prstGeom prst="rect">
            <a:avLst/>
          </a:prstGeom>
          <a:effectLst>
            <a:softEdge rad="31750"/>
          </a:effectLst>
        </p:spPr>
      </p:pic>
      <p:pic>
        <p:nvPicPr>
          <p:cNvPr id="12" name="Picture 11">
            <a:extLst>
              <a:ext uri="{FF2B5EF4-FFF2-40B4-BE49-F238E27FC236}">
                <a16:creationId xmlns:a16="http://schemas.microsoft.com/office/drawing/2014/main" id="{2DA7D4CA-4495-960F-A45B-3F41036FD6DB}"/>
              </a:ext>
            </a:extLst>
          </p:cNvPr>
          <p:cNvPicPr>
            <a:picLocks noChangeAspect="1"/>
          </p:cNvPicPr>
          <p:nvPr/>
        </p:nvPicPr>
        <p:blipFill rotWithShape="1">
          <a:blip r:embed="rId2">
            <a:extLst>
              <a:ext uri="{28A0092B-C50C-407E-A947-70E740481C1C}">
                <a14:useLocalDpi xmlns:a14="http://schemas.microsoft.com/office/drawing/2010/main" val="0"/>
              </a:ext>
            </a:extLst>
          </a:blip>
          <a:srcRect l="51508" t="23538" r="22854" b="48026"/>
          <a:stretch/>
        </p:blipFill>
        <p:spPr>
          <a:xfrm>
            <a:off x="8133080" y="830249"/>
            <a:ext cx="3125755" cy="1950098"/>
          </a:xfrm>
          <a:prstGeom prst="rect">
            <a:avLst/>
          </a:prstGeom>
          <a:effectLst>
            <a:softEdge rad="31750"/>
          </a:effectLst>
        </p:spPr>
      </p:pic>
      <p:pic>
        <p:nvPicPr>
          <p:cNvPr id="13" name="Picture 12">
            <a:extLst>
              <a:ext uri="{FF2B5EF4-FFF2-40B4-BE49-F238E27FC236}">
                <a16:creationId xmlns:a16="http://schemas.microsoft.com/office/drawing/2014/main" id="{C8895854-7818-E1E7-A3A9-19EF1CEE0FA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2884" t="53912" r="43342" b="28705"/>
          <a:stretch/>
        </p:blipFill>
        <p:spPr>
          <a:xfrm>
            <a:off x="206310" y="2938578"/>
            <a:ext cx="5963652" cy="1332000"/>
          </a:xfrm>
          <a:prstGeom prst="rect">
            <a:avLst/>
          </a:prstGeom>
          <a:effectLst>
            <a:softEdge rad="31750"/>
          </a:effectLst>
        </p:spPr>
      </p:pic>
      <p:pic>
        <p:nvPicPr>
          <p:cNvPr id="15" name="Picture 14">
            <a:extLst>
              <a:ext uri="{FF2B5EF4-FFF2-40B4-BE49-F238E27FC236}">
                <a16:creationId xmlns:a16="http://schemas.microsoft.com/office/drawing/2014/main" id="{BC8D9BA2-76C9-FBC0-9115-0D0B2B901AD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l="12933" t="54694" r="43291" b="22313"/>
          <a:stretch/>
        </p:blipFill>
        <p:spPr>
          <a:xfrm>
            <a:off x="6766187" y="2702470"/>
            <a:ext cx="5337111" cy="1576874"/>
          </a:xfrm>
          <a:prstGeom prst="rect">
            <a:avLst/>
          </a:prstGeom>
          <a:effectLst>
            <a:softEdge rad="31750"/>
          </a:effectLst>
        </p:spPr>
      </p:pic>
      <p:sp>
        <p:nvSpPr>
          <p:cNvPr id="16" name="TextBox 15">
            <a:extLst>
              <a:ext uri="{FF2B5EF4-FFF2-40B4-BE49-F238E27FC236}">
                <a16:creationId xmlns:a16="http://schemas.microsoft.com/office/drawing/2014/main" id="{F8C42735-FFED-5CCB-6561-7672C4B9036E}"/>
              </a:ext>
            </a:extLst>
          </p:cNvPr>
          <p:cNvSpPr txBox="1"/>
          <p:nvPr/>
        </p:nvSpPr>
        <p:spPr>
          <a:xfrm>
            <a:off x="257670" y="4524091"/>
            <a:ext cx="6171121" cy="954107"/>
          </a:xfrm>
          <a:prstGeom prst="rect">
            <a:avLst/>
          </a:prstGeom>
          <a:noFill/>
        </p:spPr>
        <p:txBody>
          <a:bodyPr wrap="square" rtlCol="0">
            <a:spAutoFit/>
          </a:bodyPr>
          <a:lstStyle/>
          <a:p>
            <a:r>
              <a:rPr lang="en-IN" sz="1400"/>
              <a:t>High ratio indicates that </a:t>
            </a:r>
            <a:r>
              <a:rPr lang="en-IN" sz="1400" b="1"/>
              <a:t>large number of tourists are visiting the place relative to the population of that place</a:t>
            </a:r>
            <a:r>
              <a:rPr lang="en-IN" sz="1400"/>
              <a:t>. </a:t>
            </a:r>
          </a:p>
          <a:p>
            <a:r>
              <a:rPr lang="en-IN" sz="1400"/>
              <a:t>So government should take care of the infrastructure and resources to avoid overcrowding and damage to natural environment.</a:t>
            </a:r>
          </a:p>
        </p:txBody>
      </p:sp>
      <p:sp>
        <p:nvSpPr>
          <p:cNvPr id="18" name="TextBox 17">
            <a:extLst>
              <a:ext uri="{FF2B5EF4-FFF2-40B4-BE49-F238E27FC236}">
                <a16:creationId xmlns:a16="http://schemas.microsoft.com/office/drawing/2014/main" id="{5BBF282E-6D54-8C64-A145-BB1DF53AF47F}"/>
              </a:ext>
            </a:extLst>
          </p:cNvPr>
          <p:cNvSpPr txBox="1"/>
          <p:nvPr/>
        </p:nvSpPr>
        <p:spPr>
          <a:xfrm>
            <a:off x="6573873" y="4456159"/>
            <a:ext cx="5544583" cy="738664"/>
          </a:xfrm>
          <a:prstGeom prst="rect">
            <a:avLst/>
          </a:prstGeom>
          <a:noFill/>
        </p:spPr>
        <p:txBody>
          <a:bodyPr wrap="square">
            <a:spAutoFit/>
          </a:bodyPr>
          <a:lstStyle/>
          <a:p>
            <a:r>
              <a:rPr lang="en-IN" sz="1400"/>
              <a:t>Low ratio indicates </a:t>
            </a:r>
            <a:r>
              <a:rPr lang="en-IN" sz="1400">
                <a:solidFill>
                  <a:srgbClr val="FF0000"/>
                </a:solidFill>
              </a:rPr>
              <a:t>that </a:t>
            </a:r>
            <a:r>
              <a:rPr lang="en-IN" sz="1400" b="1">
                <a:solidFill>
                  <a:srgbClr val="FF0000"/>
                </a:solidFill>
              </a:rPr>
              <a:t>less number of tourists are visiting the place relative to the population of that place</a:t>
            </a:r>
            <a:r>
              <a:rPr lang="en-IN" sz="1400"/>
              <a:t>. </a:t>
            </a:r>
          </a:p>
          <a:p>
            <a:r>
              <a:rPr lang="en-IN" sz="1400"/>
              <a:t>So government should focus on these districts to bring more tourists.</a:t>
            </a:r>
          </a:p>
        </p:txBody>
      </p:sp>
      <p:cxnSp>
        <p:nvCxnSpPr>
          <p:cNvPr id="20" name="Straight Connector 19">
            <a:extLst>
              <a:ext uri="{FF2B5EF4-FFF2-40B4-BE49-F238E27FC236}">
                <a16:creationId xmlns:a16="http://schemas.microsoft.com/office/drawing/2014/main" id="{DD57D8AF-F300-EFDD-7757-50AB106E8900}"/>
              </a:ext>
            </a:extLst>
          </p:cNvPr>
          <p:cNvCxnSpPr>
            <a:cxnSpLocks/>
          </p:cNvCxnSpPr>
          <p:nvPr/>
        </p:nvCxnSpPr>
        <p:spPr>
          <a:xfrm>
            <a:off x="6428792" y="765110"/>
            <a:ext cx="0" cy="4799044"/>
          </a:xfrm>
          <a:prstGeom prst="line">
            <a:avLst/>
          </a:prstGeom>
          <a:ln>
            <a:solidFill>
              <a:schemeClr val="accent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DFFD26B-2CDE-C0A1-36CF-0B554447F82E}"/>
              </a:ext>
            </a:extLst>
          </p:cNvPr>
          <p:cNvCxnSpPr>
            <a:cxnSpLocks/>
          </p:cNvCxnSpPr>
          <p:nvPr/>
        </p:nvCxnSpPr>
        <p:spPr>
          <a:xfrm>
            <a:off x="206310" y="765110"/>
            <a:ext cx="11896989"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FCD7DF-019E-F205-6A8A-9E8BC38F9E80}"/>
              </a:ext>
            </a:extLst>
          </p:cNvPr>
          <p:cNvCxnSpPr>
            <a:cxnSpLocks/>
          </p:cNvCxnSpPr>
          <p:nvPr/>
        </p:nvCxnSpPr>
        <p:spPr>
          <a:xfrm>
            <a:off x="206310" y="5564154"/>
            <a:ext cx="11912146"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6B7DA1-8760-4B52-C6AF-38BA6DDB226A}"/>
              </a:ext>
            </a:extLst>
          </p:cNvPr>
          <p:cNvCxnSpPr>
            <a:cxnSpLocks/>
          </p:cNvCxnSpPr>
          <p:nvPr/>
        </p:nvCxnSpPr>
        <p:spPr>
          <a:xfrm flipV="1">
            <a:off x="12103299" y="765110"/>
            <a:ext cx="15157" cy="479904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0805C81-EBD5-DC4C-FC5C-207384C7A015}"/>
              </a:ext>
            </a:extLst>
          </p:cNvPr>
          <p:cNvCxnSpPr>
            <a:cxnSpLocks/>
          </p:cNvCxnSpPr>
          <p:nvPr/>
        </p:nvCxnSpPr>
        <p:spPr>
          <a:xfrm flipV="1">
            <a:off x="191153" y="765110"/>
            <a:ext cx="15157" cy="479904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99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98483"/>
            <a:ext cx="7777480" cy="307777"/>
          </a:xfrm>
          <a:prstGeom prst="rect">
            <a:avLst/>
          </a:prstGeom>
          <a:noFill/>
        </p:spPr>
        <p:txBody>
          <a:bodyPr wrap="square">
            <a:spAutoFit/>
          </a:bodyPr>
          <a:lstStyle/>
          <a:p>
            <a:r>
              <a:rPr lang="en-IN" sz="1400">
                <a:solidFill>
                  <a:schemeClr val="accent2">
                    <a:lumMod val="50000"/>
                  </a:schemeClr>
                </a:solidFill>
              </a:rPr>
              <a:t>Q7. What will be the projected number of domestic and forest tourists in Hyderabad in 2025 ?</a:t>
            </a:r>
            <a:endParaRPr lang="en-IN" sz="1400"/>
          </a:p>
        </p:txBody>
      </p:sp>
      <p:pic>
        <p:nvPicPr>
          <p:cNvPr id="4" name="Picture 3">
            <a:extLst>
              <a:ext uri="{FF2B5EF4-FFF2-40B4-BE49-F238E27FC236}">
                <a16:creationId xmlns:a16="http://schemas.microsoft.com/office/drawing/2014/main" id="{8CCDFC9F-9813-02B0-A958-E723B28963D9}"/>
              </a:ext>
            </a:extLst>
          </p:cNvPr>
          <p:cNvPicPr>
            <a:picLocks noChangeAspect="1"/>
          </p:cNvPicPr>
          <p:nvPr/>
        </p:nvPicPr>
        <p:blipFill rotWithShape="1">
          <a:blip r:embed="rId2">
            <a:extLst>
              <a:ext uri="{28A0092B-C50C-407E-A947-70E740481C1C}">
                <a14:useLocalDpi xmlns:a14="http://schemas.microsoft.com/office/drawing/2010/main" val="0"/>
              </a:ext>
            </a:extLst>
          </a:blip>
          <a:srcRect l="10791" t="26531" r="42678" b="48843"/>
          <a:stretch/>
        </p:blipFill>
        <p:spPr>
          <a:xfrm>
            <a:off x="3999756" y="4966825"/>
            <a:ext cx="4536000" cy="1350359"/>
          </a:xfrm>
          <a:prstGeom prst="rect">
            <a:avLst/>
          </a:prstGeom>
          <a:effectLst>
            <a:softEdge rad="31750"/>
          </a:effectLst>
        </p:spPr>
      </p:pic>
      <p:pic>
        <p:nvPicPr>
          <p:cNvPr id="6" name="Picture 5">
            <a:extLst>
              <a:ext uri="{FF2B5EF4-FFF2-40B4-BE49-F238E27FC236}">
                <a16:creationId xmlns:a16="http://schemas.microsoft.com/office/drawing/2014/main" id="{A367F876-BD18-DFEE-16E7-734FC6E02E0A}"/>
              </a:ext>
            </a:extLst>
          </p:cNvPr>
          <p:cNvPicPr>
            <a:picLocks noChangeAspect="1"/>
          </p:cNvPicPr>
          <p:nvPr/>
        </p:nvPicPr>
        <p:blipFill rotWithShape="1">
          <a:blip r:embed="rId3">
            <a:extLst>
              <a:ext uri="{28A0092B-C50C-407E-A947-70E740481C1C}">
                <a14:useLocalDpi xmlns:a14="http://schemas.microsoft.com/office/drawing/2010/main" val="0"/>
              </a:ext>
            </a:extLst>
          </a:blip>
          <a:srcRect l="44234" t="21769" r="23623" b="40408"/>
          <a:stretch/>
        </p:blipFill>
        <p:spPr>
          <a:xfrm>
            <a:off x="6904653" y="1627029"/>
            <a:ext cx="5003732" cy="3366825"/>
          </a:xfrm>
          <a:prstGeom prst="rect">
            <a:avLst/>
          </a:prstGeom>
          <a:effectLst>
            <a:softEdge rad="31750"/>
          </a:effectLst>
        </p:spPr>
      </p:pic>
      <p:pic>
        <p:nvPicPr>
          <p:cNvPr id="7" name="Picture 6">
            <a:extLst>
              <a:ext uri="{FF2B5EF4-FFF2-40B4-BE49-F238E27FC236}">
                <a16:creationId xmlns:a16="http://schemas.microsoft.com/office/drawing/2014/main" id="{60174B05-91F3-5DC0-CFB7-B4DA527D633D}"/>
              </a:ext>
            </a:extLst>
          </p:cNvPr>
          <p:cNvPicPr>
            <a:picLocks noChangeAspect="1"/>
          </p:cNvPicPr>
          <p:nvPr/>
        </p:nvPicPr>
        <p:blipFill rotWithShape="1">
          <a:blip r:embed="rId3">
            <a:extLst>
              <a:ext uri="{28A0092B-C50C-407E-A947-70E740481C1C}">
                <a14:useLocalDpi xmlns:a14="http://schemas.microsoft.com/office/drawing/2010/main" val="0"/>
              </a:ext>
            </a:extLst>
          </a:blip>
          <a:srcRect l="10535" t="44081" r="55868" b="17094"/>
          <a:stretch/>
        </p:blipFill>
        <p:spPr>
          <a:xfrm>
            <a:off x="494515" y="1627030"/>
            <a:ext cx="5004000" cy="3339795"/>
          </a:xfrm>
          <a:prstGeom prst="rect">
            <a:avLst/>
          </a:prstGeom>
          <a:effectLst>
            <a:softEdge rad="31750"/>
          </a:effectLst>
        </p:spPr>
      </p:pic>
      <p:sp>
        <p:nvSpPr>
          <p:cNvPr id="8" name="TextBox 7">
            <a:extLst>
              <a:ext uri="{FF2B5EF4-FFF2-40B4-BE49-F238E27FC236}">
                <a16:creationId xmlns:a16="http://schemas.microsoft.com/office/drawing/2014/main" id="{A7A6B5CE-D30B-0345-6D17-A8C04AC9D929}"/>
              </a:ext>
            </a:extLst>
          </p:cNvPr>
          <p:cNvSpPr txBox="1"/>
          <p:nvPr/>
        </p:nvSpPr>
        <p:spPr>
          <a:xfrm>
            <a:off x="422987" y="676670"/>
            <a:ext cx="5673013" cy="923330"/>
          </a:xfrm>
          <a:prstGeom prst="rect">
            <a:avLst/>
          </a:prstGeom>
          <a:noFill/>
        </p:spPr>
        <p:txBody>
          <a:bodyPr wrap="square" rtlCol="0">
            <a:spAutoFit/>
          </a:bodyPr>
          <a:lstStyle/>
          <a:p>
            <a:pPr algn="ctr"/>
            <a:r>
              <a:rPr lang="en-IN" sz="1400" b="1">
                <a:latin typeface="Comic Sans MS" panose="030F0702030302020204" pitchFamily="66" charset="0"/>
              </a:rPr>
              <a:t>The projected number of domestic tourists in Hyderabad in 2025 will be </a:t>
            </a:r>
            <a:r>
              <a:rPr lang="en-IN" b="1">
                <a:solidFill>
                  <a:srgbClr val="E32836"/>
                </a:solidFill>
                <a:latin typeface="Comic Sans MS" panose="030F0702030302020204" pitchFamily="66" charset="0"/>
              </a:rPr>
              <a:t>4.8 M </a:t>
            </a:r>
          </a:p>
          <a:p>
            <a:pPr algn="ctr"/>
            <a:r>
              <a:rPr lang="en-IN" sz="2000">
                <a:latin typeface="Comic Sans MS" panose="030F0702030302020204" pitchFamily="66" charset="0"/>
              </a:rPr>
              <a:t>(</a:t>
            </a:r>
            <a:r>
              <a:rPr lang="en-IN">
                <a:solidFill>
                  <a:srgbClr val="E32836"/>
                </a:solidFill>
                <a:latin typeface="Comic Sans MS" panose="030F0702030302020204" pitchFamily="66" charset="0"/>
              </a:rPr>
              <a:t>~ 65 % loss from 2019</a:t>
            </a:r>
            <a:r>
              <a:rPr lang="en-IN" sz="2000">
                <a:latin typeface="Comic Sans MS" panose="030F0702030302020204" pitchFamily="66" charset="0"/>
              </a:rPr>
              <a:t>)</a:t>
            </a:r>
          </a:p>
        </p:txBody>
      </p:sp>
      <p:sp>
        <p:nvSpPr>
          <p:cNvPr id="9" name="TextBox 8">
            <a:extLst>
              <a:ext uri="{FF2B5EF4-FFF2-40B4-BE49-F238E27FC236}">
                <a16:creationId xmlns:a16="http://schemas.microsoft.com/office/drawing/2014/main" id="{49191322-3CC2-7A1F-FB46-451BCCB7F67E}"/>
              </a:ext>
            </a:extLst>
          </p:cNvPr>
          <p:cNvSpPr txBox="1"/>
          <p:nvPr/>
        </p:nvSpPr>
        <p:spPr>
          <a:xfrm>
            <a:off x="6389147" y="690185"/>
            <a:ext cx="5673013" cy="923330"/>
          </a:xfrm>
          <a:prstGeom prst="rect">
            <a:avLst/>
          </a:prstGeom>
          <a:noFill/>
        </p:spPr>
        <p:txBody>
          <a:bodyPr wrap="square" rtlCol="0">
            <a:spAutoFit/>
          </a:bodyPr>
          <a:lstStyle/>
          <a:p>
            <a:pPr algn="ctr"/>
            <a:r>
              <a:rPr lang="en-IN" sz="1400" b="1">
                <a:latin typeface="Comic Sans MS" panose="030F0702030302020204" pitchFamily="66" charset="0"/>
              </a:rPr>
              <a:t>The projected number of foreign tourists in Hyderabad in 2025 will be </a:t>
            </a:r>
            <a:r>
              <a:rPr lang="en-IN" sz="2000" b="1">
                <a:solidFill>
                  <a:srgbClr val="00B050"/>
                </a:solidFill>
                <a:latin typeface="Comic Sans MS" panose="030F0702030302020204" pitchFamily="66" charset="0"/>
              </a:rPr>
              <a:t>1.2 M </a:t>
            </a:r>
          </a:p>
          <a:p>
            <a:pPr algn="ctr"/>
            <a:r>
              <a:rPr lang="en-IN">
                <a:latin typeface="Comic Sans MS" panose="030F0702030302020204" pitchFamily="66" charset="0"/>
              </a:rPr>
              <a:t>(</a:t>
            </a:r>
            <a:r>
              <a:rPr lang="en-IN">
                <a:solidFill>
                  <a:srgbClr val="00B050"/>
                </a:solidFill>
                <a:latin typeface="Comic Sans MS" panose="030F0702030302020204" pitchFamily="66" charset="0"/>
              </a:rPr>
              <a:t>~ 281 % increase from 2019</a:t>
            </a:r>
            <a:r>
              <a:rPr lang="en-IN">
                <a:latin typeface="Comic Sans MS" panose="030F0702030302020204" pitchFamily="66" charset="0"/>
              </a:rPr>
              <a:t>)</a:t>
            </a:r>
          </a:p>
        </p:txBody>
      </p:sp>
      <p:cxnSp>
        <p:nvCxnSpPr>
          <p:cNvPr id="11" name="Straight Connector 10">
            <a:extLst>
              <a:ext uri="{FF2B5EF4-FFF2-40B4-BE49-F238E27FC236}">
                <a16:creationId xmlns:a16="http://schemas.microsoft.com/office/drawing/2014/main" id="{F9D12C8A-0B08-F8BA-89D2-8BC2ABAB21E3}"/>
              </a:ext>
            </a:extLst>
          </p:cNvPr>
          <p:cNvCxnSpPr>
            <a:cxnSpLocks/>
          </p:cNvCxnSpPr>
          <p:nvPr/>
        </p:nvCxnSpPr>
        <p:spPr>
          <a:xfrm>
            <a:off x="6267756" y="631020"/>
            <a:ext cx="0" cy="4335805"/>
          </a:xfrm>
          <a:prstGeom prst="line">
            <a:avLst/>
          </a:prstGeom>
          <a:ln w="19050">
            <a:solidFill>
              <a:schemeClr val="accent2">
                <a:lumMod val="5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18823B8-5620-A121-45BA-C7AFEDA2D750}"/>
              </a:ext>
            </a:extLst>
          </p:cNvPr>
          <p:cNvCxnSpPr>
            <a:cxnSpLocks/>
          </p:cNvCxnSpPr>
          <p:nvPr/>
        </p:nvCxnSpPr>
        <p:spPr>
          <a:xfrm flipH="1">
            <a:off x="251231" y="631020"/>
            <a:ext cx="11759671"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809157-5AD5-86EC-18C2-635A82A5934A}"/>
              </a:ext>
            </a:extLst>
          </p:cNvPr>
          <p:cNvCxnSpPr>
            <a:cxnSpLocks/>
          </p:cNvCxnSpPr>
          <p:nvPr/>
        </p:nvCxnSpPr>
        <p:spPr>
          <a:xfrm>
            <a:off x="251231" y="631020"/>
            <a:ext cx="32384" cy="505132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F66764A-2EFA-8F5A-E418-8DD90F456281}"/>
              </a:ext>
            </a:extLst>
          </p:cNvPr>
          <p:cNvCxnSpPr>
            <a:cxnSpLocks/>
          </p:cNvCxnSpPr>
          <p:nvPr/>
        </p:nvCxnSpPr>
        <p:spPr>
          <a:xfrm>
            <a:off x="12010902" y="631020"/>
            <a:ext cx="30095" cy="575111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72A94F8-5A0F-C6B4-3AE5-A4A6E578553B}"/>
              </a:ext>
            </a:extLst>
          </p:cNvPr>
          <p:cNvCxnSpPr>
            <a:cxnSpLocks/>
          </p:cNvCxnSpPr>
          <p:nvPr/>
        </p:nvCxnSpPr>
        <p:spPr>
          <a:xfrm>
            <a:off x="267423" y="1574507"/>
            <a:ext cx="5828576" cy="25493"/>
          </a:xfrm>
          <a:prstGeom prst="line">
            <a:avLst/>
          </a:prstGeom>
          <a:ln w="12700">
            <a:solidFill>
              <a:schemeClr val="accent2">
                <a:lumMod val="50000"/>
              </a:schemeClr>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776C9BE-B8B7-A603-45F8-911E9AB12360}"/>
              </a:ext>
            </a:extLst>
          </p:cNvPr>
          <p:cNvCxnSpPr>
            <a:cxnSpLocks/>
          </p:cNvCxnSpPr>
          <p:nvPr/>
        </p:nvCxnSpPr>
        <p:spPr>
          <a:xfrm flipV="1">
            <a:off x="6079807" y="1596113"/>
            <a:ext cx="5947287" cy="3887"/>
          </a:xfrm>
          <a:prstGeom prst="line">
            <a:avLst/>
          </a:prstGeom>
          <a:ln w="12700">
            <a:solidFill>
              <a:schemeClr val="accent2">
                <a:lumMod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855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98483"/>
            <a:ext cx="7777480" cy="307777"/>
          </a:xfrm>
          <a:prstGeom prst="rect">
            <a:avLst/>
          </a:prstGeom>
          <a:noFill/>
        </p:spPr>
        <p:txBody>
          <a:bodyPr wrap="square">
            <a:spAutoFit/>
          </a:bodyPr>
          <a:lstStyle/>
          <a:p>
            <a:r>
              <a:rPr lang="en-IN" sz="1400">
                <a:solidFill>
                  <a:schemeClr val="accent2">
                    <a:lumMod val="50000"/>
                  </a:schemeClr>
                </a:solidFill>
              </a:rPr>
              <a:t>Q8. Estimate the projected revenue for Hyderabad in 2025 based on avg spent per tourist </a:t>
            </a:r>
            <a:endParaRPr lang="en-IN" sz="1400"/>
          </a:p>
        </p:txBody>
      </p:sp>
      <p:pic>
        <p:nvPicPr>
          <p:cNvPr id="4" name="Picture 3">
            <a:extLst>
              <a:ext uri="{FF2B5EF4-FFF2-40B4-BE49-F238E27FC236}">
                <a16:creationId xmlns:a16="http://schemas.microsoft.com/office/drawing/2014/main" id="{411ED5B6-4798-D07B-EE28-AA1D321F3867}"/>
              </a:ext>
            </a:extLst>
          </p:cNvPr>
          <p:cNvPicPr>
            <a:picLocks noChangeAspect="1"/>
          </p:cNvPicPr>
          <p:nvPr/>
        </p:nvPicPr>
        <p:blipFill rotWithShape="1">
          <a:blip r:embed="rId2">
            <a:extLst>
              <a:ext uri="{28A0092B-C50C-407E-A947-70E740481C1C}">
                <a14:useLocalDpi xmlns:a14="http://schemas.microsoft.com/office/drawing/2010/main" val="0"/>
              </a:ext>
            </a:extLst>
          </a:blip>
          <a:srcRect l="36275" t="68300" r="39923" b="19728"/>
          <a:stretch/>
        </p:blipFill>
        <p:spPr>
          <a:xfrm>
            <a:off x="2360644" y="506260"/>
            <a:ext cx="2901821" cy="821094"/>
          </a:xfrm>
          <a:prstGeom prst="rect">
            <a:avLst/>
          </a:prstGeom>
        </p:spPr>
      </p:pic>
      <p:pic>
        <p:nvPicPr>
          <p:cNvPr id="6" name="Picture 5">
            <a:extLst>
              <a:ext uri="{FF2B5EF4-FFF2-40B4-BE49-F238E27FC236}">
                <a16:creationId xmlns:a16="http://schemas.microsoft.com/office/drawing/2014/main" id="{CED6F8FE-66A6-54C3-D461-E695B48D18E4}"/>
              </a:ext>
            </a:extLst>
          </p:cNvPr>
          <p:cNvPicPr>
            <a:picLocks noChangeAspect="1"/>
          </p:cNvPicPr>
          <p:nvPr/>
        </p:nvPicPr>
        <p:blipFill rotWithShape="1">
          <a:blip r:embed="rId3">
            <a:extLst>
              <a:ext uri="{28A0092B-C50C-407E-A947-70E740481C1C}">
                <a14:useLocalDpi xmlns:a14="http://schemas.microsoft.com/office/drawing/2010/main" val="0"/>
              </a:ext>
            </a:extLst>
          </a:blip>
          <a:srcRect l="32143" t="22042" r="35332" b="48979"/>
          <a:stretch/>
        </p:blipFill>
        <p:spPr>
          <a:xfrm>
            <a:off x="3546000" y="2477791"/>
            <a:ext cx="5100000" cy="2556000"/>
          </a:xfrm>
          <a:prstGeom prst="rect">
            <a:avLst/>
          </a:prstGeom>
          <a:ln>
            <a:noFill/>
          </a:ln>
          <a:effectLst>
            <a:softEdge rad="112500"/>
          </a:effectLst>
        </p:spPr>
      </p:pic>
      <p:sp>
        <p:nvSpPr>
          <p:cNvPr id="7" name="TextBox 6">
            <a:extLst>
              <a:ext uri="{FF2B5EF4-FFF2-40B4-BE49-F238E27FC236}">
                <a16:creationId xmlns:a16="http://schemas.microsoft.com/office/drawing/2014/main" id="{D437E164-1134-1C3F-383C-B51A3F9A9F33}"/>
              </a:ext>
            </a:extLst>
          </p:cNvPr>
          <p:cNvSpPr txBox="1"/>
          <p:nvPr/>
        </p:nvSpPr>
        <p:spPr>
          <a:xfrm>
            <a:off x="1922106" y="2026149"/>
            <a:ext cx="9266854" cy="523220"/>
          </a:xfrm>
          <a:prstGeom prst="rect">
            <a:avLst/>
          </a:prstGeom>
          <a:noFill/>
        </p:spPr>
        <p:txBody>
          <a:bodyPr wrap="square" rtlCol="0">
            <a:spAutoFit/>
          </a:bodyPr>
          <a:lstStyle/>
          <a:p>
            <a:r>
              <a:rPr lang="en-IN" sz="2400" b="1">
                <a:solidFill>
                  <a:schemeClr val="accent2">
                    <a:lumMod val="50000"/>
                  </a:schemeClr>
                </a:solidFill>
              </a:rPr>
              <a:t> </a:t>
            </a:r>
            <a:r>
              <a:rPr lang="en-IN" sz="2400"/>
              <a:t>Projected revenue for Hyderabad</a:t>
            </a:r>
            <a:r>
              <a:rPr lang="en-IN" sz="2800"/>
              <a:t> </a:t>
            </a:r>
            <a:r>
              <a:rPr lang="en-IN" sz="2400"/>
              <a:t>in 2025 will be </a:t>
            </a:r>
            <a:r>
              <a:rPr lang="en-IN" sz="2400" b="1" i="1">
                <a:latin typeface="Comic Sans MS" panose="030F0702030302020204" pitchFamily="66" charset="0"/>
              </a:rPr>
              <a:t>12.57 bn</a:t>
            </a:r>
            <a:endParaRPr lang="en-IN" sz="3200" b="1" i="1">
              <a:latin typeface="Comic Sans MS" panose="030F0702030302020204" pitchFamily="66" charset="0"/>
            </a:endParaRPr>
          </a:p>
        </p:txBody>
      </p:sp>
      <p:cxnSp>
        <p:nvCxnSpPr>
          <p:cNvPr id="9" name="Straight Connector 8">
            <a:extLst>
              <a:ext uri="{FF2B5EF4-FFF2-40B4-BE49-F238E27FC236}">
                <a16:creationId xmlns:a16="http://schemas.microsoft.com/office/drawing/2014/main" id="{377A894E-4B02-8426-3A41-325A5E839A08}"/>
              </a:ext>
            </a:extLst>
          </p:cNvPr>
          <p:cNvCxnSpPr>
            <a:cxnSpLocks/>
          </p:cNvCxnSpPr>
          <p:nvPr/>
        </p:nvCxnSpPr>
        <p:spPr>
          <a:xfrm>
            <a:off x="1922106" y="2477791"/>
            <a:ext cx="7725747" cy="0"/>
          </a:xfrm>
          <a:prstGeom prst="line">
            <a:avLst/>
          </a:prstGeom>
          <a:ln w="19050">
            <a:solidFill>
              <a:schemeClr val="accent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6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78271" y="83975"/>
            <a:ext cx="4913605" cy="307777"/>
          </a:xfrm>
          <a:prstGeom prst="rect">
            <a:avLst/>
          </a:prstGeom>
          <a:noFill/>
        </p:spPr>
        <p:txBody>
          <a:bodyPr wrap="square">
            <a:spAutoFit/>
          </a:bodyPr>
          <a:lstStyle/>
          <a:p>
            <a:r>
              <a:rPr lang="en-IN" sz="1400"/>
              <a:t>Q9. Which district has the highest potential for tourism growth ?</a:t>
            </a:r>
          </a:p>
        </p:txBody>
      </p:sp>
      <p:sp>
        <p:nvSpPr>
          <p:cNvPr id="3" name="TextBox 2">
            <a:extLst>
              <a:ext uri="{FF2B5EF4-FFF2-40B4-BE49-F238E27FC236}">
                <a16:creationId xmlns:a16="http://schemas.microsoft.com/office/drawing/2014/main" id="{694A0542-1ACF-97D7-D4E6-4442B8A10F00}"/>
              </a:ext>
            </a:extLst>
          </p:cNvPr>
          <p:cNvSpPr txBox="1"/>
          <p:nvPr/>
        </p:nvSpPr>
        <p:spPr>
          <a:xfrm>
            <a:off x="2727258" y="659178"/>
            <a:ext cx="8040269" cy="923330"/>
          </a:xfrm>
          <a:prstGeom prst="rect">
            <a:avLst/>
          </a:prstGeom>
          <a:noFill/>
        </p:spPr>
        <p:txBody>
          <a:bodyPr wrap="square" rtlCol="0">
            <a:spAutoFit/>
          </a:bodyPr>
          <a:lstStyle/>
          <a:p>
            <a:r>
              <a:rPr lang="en-IN" b="1">
                <a:latin typeface="Comic Sans MS" panose="030F0702030302020204" pitchFamily="66" charset="0"/>
              </a:rPr>
              <a:t>HYDERABAD – the most visited tourist destination in Telangana,</a:t>
            </a:r>
          </a:p>
          <a:p>
            <a:r>
              <a:rPr lang="en-IN"/>
              <a:t> </a:t>
            </a:r>
            <a:r>
              <a:rPr lang="en-IN" sz="1400">
                <a:latin typeface="Segoe Print" panose="02000600000000000000" pitchFamily="2" charset="0"/>
              </a:rPr>
              <a:t>is the district having highest potential for tourism growth</a:t>
            </a:r>
          </a:p>
          <a:p>
            <a:endParaRPr lang="en-IN"/>
          </a:p>
        </p:txBody>
      </p:sp>
      <p:cxnSp>
        <p:nvCxnSpPr>
          <p:cNvPr id="5" name="Straight Connector 4">
            <a:extLst>
              <a:ext uri="{FF2B5EF4-FFF2-40B4-BE49-F238E27FC236}">
                <a16:creationId xmlns:a16="http://schemas.microsoft.com/office/drawing/2014/main" id="{6E43EDAB-3FB5-6772-DB19-D3C1986BABEC}"/>
              </a:ext>
            </a:extLst>
          </p:cNvPr>
          <p:cNvCxnSpPr>
            <a:cxnSpLocks/>
          </p:cNvCxnSpPr>
          <p:nvPr/>
        </p:nvCxnSpPr>
        <p:spPr>
          <a:xfrm>
            <a:off x="-2595" y="1315616"/>
            <a:ext cx="12192000" cy="0"/>
          </a:xfrm>
          <a:prstGeom prst="line">
            <a:avLst/>
          </a:prstGeom>
          <a:ln w="19050">
            <a:solidFill>
              <a:schemeClr val="accent6">
                <a:lumMod val="7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675DAEC-7E46-A526-2B94-144A2880FA7A}"/>
              </a:ext>
            </a:extLst>
          </p:cNvPr>
          <p:cNvSpPr txBox="1"/>
          <p:nvPr/>
        </p:nvSpPr>
        <p:spPr>
          <a:xfrm>
            <a:off x="5469483" y="1671902"/>
            <a:ext cx="2661172" cy="646331"/>
          </a:xfrm>
          <a:prstGeom prst="rect">
            <a:avLst/>
          </a:prstGeom>
          <a:noFill/>
        </p:spPr>
        <p:txBody>
          <a:bodyPr wrap="square" rtlCol="0">
            <a:spAutoFit/>
          </a:bodyPr>
          <a:lstStyle/>
          <a:p>
            <a:r>
              <a:rPr lang="en-IN" b="1">
                <a:solidFill>
                  <a:srgbClr val="008000"/>
                </a:solidFill>
              </a:rPr>
              <a:t>GROWTH DRIVERS</a:t>
            </a:r>
          </a:p>
          <a:p>
            <a:endParaRPr lang="en-IN">
              <a:solidFill>
                <a:srgbClr val="008000"/>
              </a:solidFill>
            </a:endParaRPr>
          </a:p>
        </p:txBody>
      </p:sp>
      <p:sp>
        <p:nvSpPr>
          <p:cNvPr id="7" name="TextBox 6">
            <a:extLst>
              <a:ext uri="{FF2B5EF4-FFF2-40B4-BE49-F238E27FC236}">
                <a16:creationId xmlns:a16="http://schemas.microsoft.com/office/drawing/2014/main" id="{A8CC8061-50BF-59CB-C883-C31AFA2EF2FE}"/>
              </a:ext>
            </a:extLst>
          </p:cNvPr>
          <p:cNvSpPr txBox="1"/>
          <p:nvPr/>
        </p:nvSpPr>
        <p:spPr>
          <a:xfrm>
            <a:off x="755714" y="2434705"/>
            <a:ext cx="6606073" cy="2215991"/>
          </a:xfrm>
          <a:prstGeom prst="rect">
            <a:avLst/>
          </a:prstGeom>
          <a:noFill/>
        </p:spPr>
        <p:txBody>
          <a:bodyPr wrap="square" rtlCol="0">
            <a:spAutoFit/>
          </a:bodyPr>
          <a:lstStyle/>
          <a:p>
            <a:pPr marL="285750" indent="-285750">
              <a:buFont typeface="Arial" panose="020B0604020202020204" pitchFamily="34" charset="0"/>
              <a:buChar char="•"/>
            </a:pPr>
            <a:r>
              <a:rPr lang="en-IN" sz="1200" b="1">
                <a:solidFill>
                  <a:schemeClr val="accent2">
                    <a:lumMod val="50000"/>
                  </a:schemeClr>
                </a:solidFill>
                <a:latin typeface="Söhne"/>
              </a:rPr>
              <a:t>E</a:t>
            </a:r>
            <a:r>
              <a:rPr lang="en-IN" sz="1200" b="1" i="0">
                <a:solidFill>
                  <a:schemeClr val="accent2">
                    <a:lumMod val="50000"/>
                  </a:schemeClr>
                </a:solidFill>
                <a:effectLst/>
                <a:latin typeface="Söhne"/>
              </a:rPr>
              <a:t>xcellent transport connectivity to all major cities in INDIA</a:t>
            </a:r>
          </a:p>
          <a:p>
            <a:endParaRPr lang="en-US" sz="1200" b="1" i="0">
              <a:solidFill>
                <a:schemeClr val="accent2">
                  <a:lumMod val="50000"/>
                </a:schemeClr>
              </a:solidFill>
              <a:effectLst/>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i="0">
                <a:solidFill>
                  <a:schemeClr val="accent2">
                    <a:lumMod val="50000"/>
                  </a:schemeClr>
                </a:solidFill>
                <a:effectLst/>
              </a:rPr>
              <a:t>The Hyderabad International Airport (Rajiv Gandhi International Airport) </a:t>
            </a:r>
          </a:p>
          <a:p>
            <a:r>
              <a:rPr lang="en-US" sz="1200" b="1">
                <a:solidFill>
                  <a:schemeClr val="accent2">
                    <a:lumMod val="50000"/>
                  </a:schemeClr>
                </a:solidFill>
              </a:rPr>
              <a:t>       </a:t>
            </a:r>
            <a:r>
              <a:rPr lang="en-US" sz="1200" b="1" i="0">
                <a:solidFill>
                  <a:schemeClr val="accent2">
                    <a:lumMod val="50000"/>
                  </a:schemeClr>
                </a:solidFill>
                <a:effectLst/>
              </a:rPr>
              <a:t>to connect major international destinations. </a:t>
            </a:r>
          </a:p>
          <a:p>
            <a:endParaRPr lang="en-US" sz="1200" b="1" i="0">
              <a:solidFill>
                <a:schemeClr val="accent2">
                  <a:lumMod val="50000"/>
                </a:schemeClr>
              </a:solidFill>
              <a:effectLst/>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i="0">
                <a:solidFill>
                  <a:schemeClr val="accent2">
                    <a:lumMod val="50000"/>
                  </a:schemeClr>
                </a:solidFill>
                <a:effectLst/>
                <a:ea typeface="Nirmala UI Semilight" panose="020B0402040204020203" pitchFamily="34" charset="0"/>
                <a:cs typeface="Nirmala UI Semilight" panose="020B0402040204020203" pitchFamily="34" charset="0"/>
              </a:rPr>
              <a:t>Home to renowned academic and research institutes, Universities</a:t>
            </a:r>
          </a:p>
          <a:p>
            <a:endParaRPr lang="en-US" sz="1200" b="1" i="0">
              <a:solidFill>
                <a:schemeClr val="accent2">
                  <a:lumMod val="50000"/>
                </a:schemeClr>
              </a:solidFill>
              <a:effectLst/>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a:solidFill>
                  <a:schemeClr val="accent2">
                    <a:lumMod val="50000"/>
                  </a:schemeClr>
                </a:solidFill>
                <a:ea typeface="Nirmala UI Semilight" panose="020B0402040204020203" pitchFamily="34" charset="0"/>
                <a:cs typeface="Nirmala UI Semilight" panose="020B0402040204020203" pitchFamily="34" charset="0"/>
              </a:rPr>
              <a:t>Rich cultural heritages</a:t>
            </a:r>
          </a:p>
          <a:p>
            <a:endParaRPr lang="en-US" sz="1200" b="1">
              <a:solidFill>
                <a:schemeClr val="accent2">
                  <a:lumMod val="50000"/>
                </a:schemeClr>
              </a:solidFill>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a:solidFill>
                  <a:schemeClr val="accent2">
                    <a:lumMod val="50000"/>
                  </a:schemeClr>
                </a:solidFill>
                <a:ea typeface="Nirmala UI Semilight" panose="020B0402040204020203" pitchFamily="34" charset="0"/>
                <a:cs typeface="Nirmala UI Semilight" panose="020B0402040204020203" pitchFamily="34" charset="0"/>
              </a:rPr>
              <a:t>World’s largest film studio </a:t>
            </a:r>
            <a:r>
              <a:rPr lang="en-US" sz="1400" b="1">
                <a:solidFill>
                  <a:schemeClr val="accent2">
                    <a:lumMod val="50000"/>
                  </a:schemeClr>
                </a:solidFill>
                <a:ea typeface="Nirmala UI Semilight" panose="020B0402040204020203" pitchFamily="34" charset="0"/>
                <a:cs typeface="Nirmala UI Semilight" panose="020B0402040204020203" pitchFamily="34" charset="0"/>
              </a:rPr>
              <a:t>Ramoji Film City </a:t>
            </a:r>
            <a:endParaRPr lang="en-US" sz="1200" b="1">
              <a:solidFill>
                <a:schemeClr val="accent2">
                  <a:lumMod val="50000"/>
                </a:schemeClr>
              </a:solidFill>
              <a:ea typeface="Nirmala UI Semilight" panose="020B0402040204020203" pitchFamily="34" charset="0"/>
              <a:cs typeface="Nirmala UI Semilight" panose="020B0402040204020203" pitchFamily="34" charset="0"/>
            </a:endParaRPr>
          </a:p>
          <a:p>
            <a:endParaRPr lang="en-IN" sz="1200" b="1">
              <a:solidFill>
                <a:schemeClr val="accent2">
                  <a:lumMod val="50000"/>
                </a:schemeClr>
              </a:solidFill>
              <a:ea typeface="Nirmala UI Semilight" panose="020B0402040204020203" pitchFamily="34" charset="0"/>
              <a:cs typeface="Nirmala UI Semilight" panose="020B0402040204020203" pitchFamily="34" charset="0"/>
            </a:endParaRPr>
          </a:p>
        </p:txBody>
      </p:sp>
      <p:sp>
        <p:nvSpPr>
          <p:cNvPr id="11" name="TextBox 10">
            <a:extLst>
              <a:ext uri="{FF2B5EF4-FFF2-40B4-BE49-F238E27FC236}">
                <a16:creationId xmlns:a16="http://schemas.microsoft.com/office/drawing/2014/main" id="{5FA0B697-AA3B-8CC7-5E97-2318AB43BF8A}"/>
              </a:ext>
            </a:extLst>
          </p:cNvPr>
          <p:cNvSpPr txBox="1"/>
          <p:nvPr/>
        </p:nvSpPr>
        <p:spPr>
          <a:xfrm>
            <a:off x="7853264" y="2459504"/>
            <a:ext cx="4842588" cy="1938992"/>
          </a:xfrm>
          <a:prstGeom prst="rect">
            <a:avLst/>
          </a:prstGeom>
          <a:noFill/>
        </p:spPr>
        <p:txBody>
          <a:bodyPr wrap="square" rtlCol="0">
            <a:spAutoFit/>
          </a:bodyPr>
          <a:lstStyle/>
          <a:p>
            <a:pPr marL="285750" indent="-285750">
              <a:buFont typeface="Arial" panose="020B0604020202020204" pitchFamily="34" charset="0"/>
              <a:buChar char="•"/>
            </a:pPr>
            <a:r>
              <a:rPr lang="en-US" sz="1200" b="1" i="0">
                <a:solidFill>
                  <a:schemeClr val="accent2">
                    <a:lumMod val="50000"/>
                  </a:schemeClr>
                </a:solidFill>
                <a:effectLst/>
                <a:latin typeface="Söhne"/>
              </a:rPr>
              <a:t>Proximity to other tourist destinations</a:t>
            </a:r>
          </a:p>
          <a:p>
            <a:endParaRPr lang="en-US" sz="1200" b="1" i="0">
              <a:solidFill>
                <a:schemeClr val="accent2">
                  <a:lumMod val="50000"/>
                </a:schemeClr>
              </a:solidFill>
              <a:effectLst/>
              <a:latin typeface="Söhne"/>
            </a:endParaRPr>
          </a:p>
          <a:p>
            <a:pPr marL="285750" indent="-285750">
              <a:buFont typeface="Arial" panose="020B0604020202020204" pitchFamily="34" charset="0"/>
              <a:buChar char="•"/>
            </a:pPr>
            <a:r>
              <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rPr>
              <a:t>The IT and Pharma hub of INDIA</a:t>
            </a:r>
          </a:p>
          <a:p>
            <a:endPar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rPr>
              <a:t>Medical tourism</a:t>
            </a:r>
          </a:p>
          <a:p>
            <a:endPar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rPr>
              <a:t>Delicious cuisine</a:t>
            </a:r>
          </a:p>
          <a:p>
            <a:endPar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rPr>
              <a:t>City of pearls</a:t>
            </a:r>
            <a:endParaRPr lang="en-US" sz="1200" b="1">
              <a:solidFill>
                <a:schemeClr val="accent2">
                  <a:lumMod val="50000"/>
                </a:schemeClr>
              </a:solidFill>
              <a:ea typeface="Nirmala UI Semilight" panose="020B0402040204020203" pitchFamily="34" charset="0"/>
              <a:cs typeface="Nirmala UI Semilight" panose="020B0402040204020203" pitchFamily="34" charset="0"/>
            </a:endParaRPr>
          </a:p>
          <a:p>
            <a:endParaRPr lang="en-IN" sz="1200"/>
          </a:p>
        </p:txBody>
      </p:sp>
      <p:cxnSp>
        <p:nvCxnSpPr>
          <p:cNvPr id="13" name="Straight Connector 12">
            <a:extLst>
              <a:ext uri="{FF2B5EF4-FFF2-40B4-BE49-F238E27FC236}">
                <a16:creationId xmlns:a16="http://schemas.microsoft.com/office/drawing/2014/main" id="{0F54F305-84F5-C2FF-41D2-B63CA74E89FC}"/>
              </a:ext>
            </a:extLst>
          </p:cNvPr>
          <p:cNvCxnSpPr>
            <a:cxnSpLocks/>
          </p:cNvCxnSpPr>
          <p:nvPr/>
        </p:nvCxnSpPr>
        <p:spPr>
          <a:xfrm>
            <a:off x="348858" y="2116134"/>
            <a:ext cx="0" cy="2693409"/>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34AE65-6214-FF7C-235C-A0AE27E9DCA2}"/>
              </a:ext>
            </a:extLst>
          </p:cNvPr>
          <p:cNvCxnSpPr>
            <a:cxnSpLocks/>
          </p:cNvCxnSpPr>
          <p:nvPr/>
        </p:nvCxnSpPr>
        <p:spPr>
          <a:xfrm>
            <a:off x="11840547" y="2062092"/>
            <a:ext cx="0" cy="2705076"/>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3A460E-E0FF-0AA5-E045-030215CD7C8E}"/>
              </a:ext>
            </a:extLst>
          </p:cNvPr>
          <p:cNvCxnSpPr>
            <a:cxnSpLocks/>
          </p:cNvCxnSpPr>
          <p:nvPr/>
        </p:nvCxnSpPr>
        <p:spPr>
          <a:xfrm flipV="1">
            <a:off x="348858" y="2062092"/>
            <a:ext cx="11494284" cy="54042"/>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3D3785-3FC0-B5F1-7004-0E4B4653ACE5}"/>
              </a:ext>
            </a:extLst>
          </p:cNvPr>
          <p:cNvCxnSpPr>
            <a:cxnSpLocks/>
          </p:cNvCxnSpPr>
          <p:nvPr/>
        </p:nvCxnSpPr>
        <p:spPr>
          <a:xfrm flipV="1">
            <a:off x="346263" y="4767168"/>
            <a:ext cx="11494284" cy="54042"/>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47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6D34E2-FDCB-333A-CA00-3EDE0981B409}"/>
              </a:ext>
            </a:extLst>
          </p:cNvPr>
          <p:cNvSpPr txBox="1"/>
          <p:nvPr/>
        </p:nvSpPr>
        <p:spPr>
          <a:xfrm>
            <a:off x="3526971" y="108705"/>
            <a:ext cx="6102221" cy="369332"/>
          </a:xfrm>
          <a:prstGeom prst="rect">
            <a:avLst/>
          </a:prstGeom>
          <a:solidFill>
            <a:schemeClr val="accent6">
              <a:lumMod val="75000"/>
            </a:schemeClr>
          </a:solidFill>
          <a:ln w="19050">
            <a:solidFill>
              <a:srgbClr val="00B0F0"/>
            </a:solidFill>
          </a:ln>
        </p:spPr>
        <p:txBody>
          <a:bodyPr wrap="square" rtlCol="0">
            <a:spAutoFit/>
          </a:bodyPr>
          <a:lstStyle/>
          <a:p>
            <a:pPr algn="ctr"/>
            <a:r>
              <a:rPr lang="en-IN" b="1">
                <a:solidFill>
                  <a:schemeClr val="bg1"/>
                </a:solidFill>
                <a:latin typeface="Comic Sans MS" panose="030F0702030302020204" pitchFamily="66" charset="0"/>
              </a:rPr>
              <a:t>Recommendations to improve tourism in HYDERABAD</a:t>
            </a:r>
          </a:p>
        </p:txBody>
      </p:sp>
      <p:grpSp>
        <p:nvGrpSpPr>
          <p:cNvPr id="8" name="Group 7">
            <a:extLst>
              <a:ext uri="{FF2B5EF4-FFF2-40B4-BE49-F238E27FC236}">
                <a16:creationId xmlns:a16="http://schemas.microsoft.com/office/drawing/2014/main" id="{E45B0A08-4B6D-FB82-EB14-F241B85229A4}"/>
              </a:ext>
            </a:extLst>
          </p:cNvPr>
          <p:cNvGrpSpPr/>
          <p:nvPr/>
        </p:nvGrpSpPr>
        <p:grpSpPr>
          <a:xfrm>
            <a:off x="562537" y="722305"/>
            <a:ext cx="11417967" cy="777452"/>
            <a:chOff x="562537" y="722305"/>
            <a:chExt cx="11417967" cy="777452"/>
          </a:xfrm>
        </p:grpSpPr>
        <p:sp>
          <p:nvSpPr>
            <p:cNvPr id="2" name="TextBox 1">
              <a:extLst>
                <a:ext uri="{FF2B5EF4-FFF2-40B4-BE49-F238E27FC236}">
                  <a16:creationId xmlns:a16="http://schemas.microsoft.com/office/drawing/2014/main" id="{DFD604B3-95C6-8F2E-88CE-9716E5852338}"/>
                </a:ext>
              </a:extLst>
            </p:cNvPr>
            <p:cNvSpPr txBox="1"/>
            <p:nvPr/>
          </p:nvSpPr>
          <p:spPr>
            <a:xfrm>
              <a:off x="811762" y="722305"/>
              <a:ext cx="11168742" cy="677108"/>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Conduct Food Festival/Food tour during Ramadan : </a:t>
              </a:r>
            </a:p>
            <a:p>
              <a:r>
                <a:rPr lang="en-US" sz="1200" b="0" i="0">
                  <a:solidFill>
                    <a:schemeClr val="tx1">
                      <a:lumMod val="75000"/>
                      <a:lumOff val="25000"/>
                    </a:schemeClr>
                  </a:solidFill>
                  <a:effectLst/>
                  <a:latin typeface="Söhne"/>
                </a:rPr>
                <a:t>The government can organize food festival, food walk/food tour in Hyderabad specially during Ramadan time, </a:t>
              </a:r>
              <a:r>
                <a:rPr lang="en-US" sz="1200" b="1" i="0">
                  <a:solidFill>
                    <a:schemeClr val="tx1">
                      <a:lumMod val="75000"/>
                      <a:lumOff val="25000"/>
                    </a:schemeClr>
                  </a:solidFill>
                  <a:effectLst/>
                  <a:latin typeface="Söhne"/>
                </a:rPr>
                <a:t>featuring the city's diverse cuisine</a:t>
              </a:r>
              <a:r>
                <a:rPr lang="en-US" sz="1200" b="0" i="0">
                  <a:solidFill>
                    <a:schemeClr val="tx1">
                      <a:lumMod val="75000"/>
                      <a:lumOff val="25000"/>
                    </a:schemeClr>
                  </a:solidFill>
                  <a:effectLst/>
                  <a:latin typeface="Söhne"/>
                </a:rPr>
                <a:t>(</a:t>
              </a:r>
              <a:r>
                <a:rPr lang="en-US" sz="1200" b="1" i="0">
                  <a:solidFill>
                    <a:schemeClr val="tx1">
                      <a:lumMod val="75000"/>
                      <a:lumOff val="25000"/>
                    </a:schemeClr>
                  </a:solidFill>
                  <a:effectLst/>
                  <a:latin typeface="Söhne"/>
                </a:rPr>
                <a:t>Ramadan special Hyderabadi Biryani, Nihari, haleem, kebabs, sweets</a:t>
              </a:r>
              <a:r>
                <a:rPr lang="en-US" sz="1200" b="0" i="0">
                  <a:solidFill>
                    <a:schemeClr val="tx1">
                      <a:lumMod val="75000"/>
                      <a:lumOff val="25000"/>
                    </a:schemeClr>
                  </a:solidFill>
                  <a:effectLst/>
                  <a:latin typeface="Söhne"/>
                </a:rPr>
                <a:t>) to attract tourists worldwide.</a:t>
              </a:r>
              <a:endParaRPr lang="en-IN" sz="1200">
                <a:solidFill>
                  <a:schemeClr val="tx1">
                    <a:lumMod val="75000"/>
                    <a:lumOff val="25000"/>
                  </a:schemeClr>
                </a:solidFill>
              </a:endParaRPr>
            </a:p>
          </p:txBody>
        </p:sp>
        <p:pic>
          <p:nvPicPr>
            <p:cNvPr id="17" name="Picture 16">
              <a:extLst>
                <a:ext uri="{FF2B5EF4-FFF2-40B4-BE49-F238E27FC236}">
                  <a16:creationId xmlns:a16="http://schemas.microsoft.com/office/drawing/2014/main" id="{9C3FCE71-44E2-AE13-8E83-5274D372F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37" y="765420"/>
              <a:ext cx="259453" cy="259453"/>
            </a:xfrm>
            <a:prstGeom prst="rect">
              <a:avLst/>
            </a:prstGeom>
          </p:spPr>
        </p:pic>
        <p:cxnSp>
          <p:nvCxnSpPr>
            <p:cNvPr id="25" name="Straight Connector 24">
              <a:extLst>
                <a:ext uri="{FF2B5EF4-FFF2-40B4-BE49-F238E27FC236}">
                  <a16:creationId xmlns:a16="http://schemas.microsoft.com/office/drawing/2014/main" id="{2A7BC7BD-487F-084D-D6F4-9E78F73FEB93}"/>
                </a:ext>
              </a:extLst>
            </p:cNvPr>
            <p:cNvCxnSpPr>
              <a:cxnSpLocks/>
            </p:cNvCxnSpPr>
            <p:nvPr/>
          </p:nvCxnSpPr>
          <p:spPr>
            <a:xfrm flipV="1">
              <a:off x="778517" y="1478014"/>
              <a:ext cx="10842172" cy="21743"/>
            </a:xfrm>
            <a:prstGeom prst="line">
              <a:avLst/>
            </a:prstGeom>
            <a:ln w="12700">
              <a:solidFill>
                <a:schemeClr val="accent2">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F76540EF-72BF-DF7B-16F8-CEC942C1D6E3}"/>
              </a:ext>
            </a:extLst>
          </p:cNvPr>
          <p:cNvGrpSpPr/>
          <p:nvPr/>
        </p:nvGrpSpPr>
        <p:grpSpPr>
          <a:xfrm>
            <a:off x="419128" y="1599063"/>
            <a:ext cx="11339748" cy="745996"/>
            <a:chOff x="419128" y="1599063"/>
            <a:chExt cx="11339748" cy="745996"/>
          </a:xfrm>
        </p:grpSpPr>
        <p:sp>
          <p:nvSpPr>
            <p:cNvPr id="4" name="TextBox 3">
              <a:extLst>
                <a:ext uri="{FF2B5EF4-FFF2-40B4-BE49-F238E27FC236}">
                  <a16:creationId xmlns:a16="http://schemas.microsoft.com/office/drawing/2014/main" id="{6951857E-C12D-39DA-E764-A2F68A68C06A}"/>
                </a:ext>
              </a:extLst>
            </p:cNvPr>
            <p:cNvSpPr txBox="1"/>
            <p:nvPr/>
          </p:nvSpPr>
          <p:spPr>
            <a:xfrm>
              <a:off x="804738" y="1599063"/>
              <a:ext cx="10954138" cy="677108"/>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Organize Culinury competition and cooking workshop : </a:t>
              </a:r>
            </a:p>
            <a:p>
              <a:r>
                <a:rPr lang="en-US" sz="1200" b="0" i="0">
                  <a:solidFill>
                    <a:schemeClr val="tx1">
                      <a:lumMod val="75000"/>
                      <a:lumOff val="25000"/>
                    </a:schemeClr>
                  </a:solidFill>
                  <a:effectLst/>
                  <a:latin typeface="Söhne"/>
                </a:rPr>
                <a:t>The government can organize culinary competition, cooking workshops </a:t>
              </a:r>
              <a:r>
                <a:rPr lang="en-US" sz="1200" b="1" i="0">
                  <a:solidFill>
                    <a:schemeClr val="tx1">
                      <a:lumMod val="75000"/>
                      <a:lumOff val="25000"/>
                    </a:schemeClr>
                  </a:solidFill>
                  <a:effectLst/>
                  <a:latin typeface="Söhne"/>
                </a:rPr>
                <a:t>showcasing Hyderabadi traditional dishes</a:t>
              </a:r>
              <a:r>
                <a:rPr lang="en-US" sz="1200" b="0" i="0">
                  <a:solidFill>
                    <a:schemeClr val="tx1">
                      <a:lumMod val="75000"/>
                      <a:lumOff val="25000"/>
                    </a:schemeClr>
                  </a:solidFill>
                  <a:effectLst/>
                  <a:latin typeface="Söhne"/>
                </a:rPr>
                <a:t>. These can attract media attention and help promote Hyderabad's food culture on a larger scale.</a:t>
              </a:r>
              <a:endParaRPr lang="en-IN" sz="1200">
                <a:solidFill>
                  <a:schemeClr val="tx1">
                    <a:lumMod val="75000"/>
                    <a:lumOff val="25000"/>
                  </a:schemeClr>
                </a:solidFill>
              </a:endParaRPr>
            </a:p>
          </p:txBody>
        </p:sp>
        <p:pic>
          <p:nvPicPr>
            <p:cNvPr id="15" name="Picture 14">
              <a:extLst>
                <a:ext uri="{FF2B5EF4-FFF2-40B4-BE49-F238E27FC236}">
                  <a16:creationId xmlns:a16="http://schemas.microsoft.com/office/drawing/2014/main" id="{CAD69FE5-453E-7815-677A-D9284BEFB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419128" y="1669527"/>
              <a:ext cx="539754" cy="283371"/>
            </a:xfrm>
            <a:prstGeom prst="rect">
              <a:avLst/>
            </a:prstGeom>
          </p:spPr>
        </p:pic>
        <p:cxnSp>
          <p:nvCxnSpPr>
            <p:cNvPr id="27" name="Straight Connector 26">
              <a:extLst>
                <a:ext uri="{FF2B5EF4-FFF2-40B4-BE49-F238E27FC236}">
                  <a16:creationId xmlns:a16="http://schemas.microsoft.com/office/drawing/2014/main" id="{52C396ED-2190-9BFC-5EED-985C9180DCDB}"/>
                </a:ext>
              </a:extLst>
            </p:cNvPr>
            <p:cNvCxnSpPr>
              <a:cxnSpLocks/>
            </p:cNvCxnSpPr>
            <p:nvPr/>
          </p:nvCxnSpPr>
          <p:spPr>
            <a:xfrm flipV="1">
              <a:off x="811762" y="2323316"/>
              <a:ext cx="10842172" cy="21743"/>
            </a:xfrm>
            <a:prstGeom prst="line">
              <a:avLst/>
            </a:prstGeom>
            <a:ln w="12700">
              <a:solidFill>
                <a:schemeClr val="accent2">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EC0F295-8E09-B141-4CD8-FD8FDE248430}"/>
              </a:ext>
            </a:extLst>
          </p:cNvPr>
          <p:cNvGrpSpPr/>
          <p:nvPr/>
        </p:nvGrpSpPr>
        <p:grpSpPr>
          <a:xfrm>
            <a:off x="479885" y="2502451"/>
            <a:ext cx="11304678" cy="769478"/>
            <a:chOff x="479885" y="2502451"/>
            <a:chExt cx="11304678" cy="769478"/>
          </a:xfrm>
        </p:grpSpPr>
        <p:sp>
          <p:nvSpPr>
            <p:cNvPr id="5" name="TextBox 4">
              <a:extLst>
                <a:ext uri="{FF2B5EF4-FFF2-40B4-BE49-F238E27FC236}">
                  <a16:creationId xmlns:a16="http://schemas.microsoft.com/office/drawing/2014/main" id="{9886E01F-34EC-884D-AE8F-A157C1815C3D}"/>
                </a:ext>
              </a:extLst>
            </p:cNvPr>
            <p:cNvSpPr txBox="1"/>
            <p:nvPr/>
          </p:nvSpPr>
          <p:spPr>
            <a:xfrm>
              <a:off x="830425" y="2502451"/>
              <a:ext cx="10954138" cy="677108"/>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Market Hyderabad internationally : </a:t>
              </a:r>
            </a:p>
            <a:p>
              <a:r>
                <a:rPr lang="en-US" sz="1200" b="0" i="0">
                  <a:solidFill>
                    <a:schemeClr val="tx1">
                      <a:lumMod val="85000"/>
                      <a:lumOff val="15000"/>
                    </a:schemeClr>
                  </a:solidFill>
                  <a:effectLst/>
                  <a:latin typeface="Söhne"/>
                </a:rPr>
                <a:t>The government can increase its efforts to promote Hyderabad internationally by </a:t>
              </a:r>
              <a:r>
                <a:rPr lang="en-US" sz="1200" b="1" i="0">
                  <a:solidFill>
                    <a:schemeClr val="tx1">
                      <a:lumMod val="85000"/>
                      <a:lumOff val="15000"/>
                    </a:schemeClr>
                  </a:solidFill>
                  <a:effectLst/>
                  <a:latin typeface="Söhne"/>
                </a:rPr>
                <a:t>participating in global tourism fairs, partnering with international travel companies, and launching targeted marketing campaigns in foreign countries</a:t>
              </a:r>
              <a:r>
                <a:rPr lang="en-US" sz="1200" b="0" i="0">
                  <a:solidFill>
                    <a:schemeClr val="tx1">
                      <a:lumMod val="85000"/>
                      <a:lumOff val="15000"/>
                    </a:schemeClr>
                  </a:solidFill>
                  <a:effectLst/>
                  <a:latin typeface="Söhne"/>
                </a:rPr>
                <a:t>.</a:t>
              </a:r>
              <a:endParaRPr lang="en-US" sz="1200" b="1">
                <a:solidFill>
                  <a:schemeClr val="tx1">
                    <a:lumMod val="85000"/>
                    <a:lumOff val="15000"/>
                  </a:schemeClr>
                </a:solidFill>
                <a:latin typeface="Comic Sans MS" panose="030F0702030302020204" pitchFamily="66" charset="0"/>
              </a:endParaRPr>
            </a:p>
          </p:txBody>
        </p:sp>
        <p:pic>
          <p:nvPicPr>
            <p:cNvPr id="19" name="Picture 18">
              <a:extLst>
                <a:ext uri="{FF2B5EF4-FFF2-40B4-BE49-F238E27FC236}">
                  <a16:creationId xmlns:a16="http://schemas.microsoft.com/office/drawing/2014/main" id="{2F15BE7C-5379-9C0D-B670-2E043A170B69}"/>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479885" y="2512483"/>
              <a:ext cx="422292" cy="343112"/>
            </a:xfrm>
            <a:prstGeom prst="rect">
              <a:avLst/>
            </a:prstGeom>
          </p:spPr>
        </p:pic>
        <p:cxnSp>
          <p:nvCxnSpPr>
            <p:cNvPr id="28" name="Straight Connector 27">
              <a:extLst>
                <a:ext uri="{FF2B5EF4-FFF2-40B4-BE49-F238E27FC236}">
                  <a16:creationId xmlns:a16="http://schemas.microsoft.com/office/drawing/2014/main" id="{A6C9EF91-EEB3-77BD-654A-B5A03A92CF2B}"/>
                </a:ext>
              </a:extLst>
            </p:cNvPr>
            <p:cNvCxnSpPr>
              <a:cxnSpLocks/>
            </p:cNvCxnSpPr>
            <p:nvPr/>
          </p:nvCxnSpPr>
          <p:spPr>
            <a:xfrm flipV="1">
              <a:off x="830425" y="3250186"/>
              <a:ext cx="10842172" cy="21743"/>
            </a:xfrm>
            <a:prstGeom prst="line">
              <a:avLst/>
            </a:prstGeom>
            <a:ln w="12700">
              <a:solidFill>
                <a:schemeClr val="accent2">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72C68E4-82AB-5FD1-BBB1-F0CB9595809F}"/>
              </a:ext>
            </a:extLst>
          </p:cNvPr>
          <p:cNvGrpSpPr/>
          <p:nvPr/>
        </p:nvGrpSpPr>
        <p:grpSpPr>
          <a:xfrm>
            <a:off x="472807" y="3391133"/>
            <a:ext cx="11297759" cy="737377"/>
            <a:chOff x="472807" y="3391133"/>
            <a:chExt cx="11297759" cy="737377"/>
          </a:xfrm>
        </p:grpSpPr>
        <p:sp>
          <p:nvSpPr>
            <p:cNvPr id="7" name="TextBox 6">
              <a:extLst>
                <a:ext uri="{FF2B5EF4-FFF2-40B4-BE49-F238E27FC236}">
                  <a16:creationId xmlns:a16="http://schemas.microsoft.com/office/drawing/2014/main" id="{1BE05567-FA37-46D5-C082-AAD4CBBB6E40}"/>
                </a:ext>
              </a:extLst>
            </p:cNvPr>
            <p:cNvSpPr txBox="1"/>
            <p:nvPr/>
          </p:nvSpPr>
          <p:spPr>
            <a:xfrm>
              <a:off x="816428" y="3391133"/>
              <a:ext cx="10954138" cy="677108"/>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Improve tourism infrastructure : </a:t>
              </a:r>
            </a:p>
            <a:p>
              <a:r>
                <a:rPr lang="en-US" sz="1200" b="0" i="0">
                  <a:solidFill>
                    <a:schemeClr val="tx1">
                      <a:lumMod val="85000"/>
                      <a:lumOff val="15000"/>
                    </a:schemeClr>
                  </a:solidFill>
                  <a:effectLst/>
                  <a:latin typeface="Söhne"/>
                </a:rPr>
                <a:t>The government can invest in improving the city's infrastructure, such </a:t>
              </a:r>
              <a:r>
                <a:rPr lang="en-US" sz="1200" i="0">
                  <a:solidFill>
                    <a:schemeClr val="tx1">
                      <a:lumMod val="85000"/>
                      <a:lumOff val="15000"/>
                    </a:schemeClr>
                  </a:solidFill>
                  <a:effectLst/>
                  <a:latin typeface="Söhne"/>
                </a:rPr>
                <a:t>as</a:t>
              </a:r>
              <a:r>
                <a:rPr lang="en-US" sz="1200" b="1" i="0">
                  <a:solidFill>
                    <a:schemeClr val="tx1">
                      <a:lumMod val="85000"/>
                      <a:lumOff val="15000"/>
                    </a:schemeClr>
                  </a:solidFill>
                  <a:effectLst/>
                  <a:latin typeface="Söhne"/>
                </a:rPr>
                <a:t> building more roads, bridges, and transportation networks</a:t>
              </a:r>
              <a:r>
                <a:rPr lang="en-US" sz="1200" b="0" i="0">
                  <a:solidFill>
                    <a:schemeClr val="tx1">
                      <a:lumMod val="85000"/>
                      <a:lumOff val="15000"/>
                    </a:schemeClr>
                  </a:solidFill>
                  <a:effectLst/>
                  <a:latin typeface="Söhne"/>
                </a:rPr>
                <a:t>. This will make it easier for tourists to travel within the city and to reach nearby attractions.</a:t>
              </a:r>
              <a:endParaRPr lang="en-US" sz="1200" b="1">
                <a:solidFill>
                  <a:schemeClr val="tx1">
                    <a:lumMod val="85000"/>
                    <a:lumOff val="15000"/>
                  </a:schemeClr>
                </a:solidFill>
                <a:latin typeface="Comic Sans MS" panose="030F0702030302020204" pitchFamily="66" charset="0"/>
              </a:endParaRPr>
            </a:p>
          </p:txBody>
        </p:sp>
        <p:pic>
          <p:nvPicPr>
            <p:cNvPr id="21" name="Picture 20">
              <a:extLst>
                <a:ext uri="{FF2B5EF4-FFF2-40B4-BE49-F238E27FC236}">
                  <a16:creationId xmlns:a16="http://schemas.microsoft.com/office/drawing/2014/main" id="{C3EE8A49-715D-25D6-166A-AA5D85F10E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807" y="3455379"/>
              <a:ext cx="338956" cy="371991"/>
            </a:xfrm>
            <a:prstGeom prst="rect">
              <a:avLst/>
            </a:prstGeom>
          </p:spPr>
        </p:pic>
        <p:cxnSp>
          <p:nvCxnSpPr>
            <p:cNvPr id="29" name="Straight Connector 28">
              <a:extLst>
                <a:ext uri="{FF2B5EF4-FFF2-40B4-BE49-F238E27FC236}">
                  <a16:creationId xmlns:a16="http://schemas.microsoft.com/office/drawing/2014/main" id="{47ADF17C-2B18-1909-09D1-DECA3FC230CD}"/>
                </a:ext>
              </a:extLst>
            </p:cNvPr>
            <p:cNvCxnSpPr>
              <a:cxnSpLocks/>
            </p:cNvCxnSpPr>
            <p:nvPr/>
          </p:nvCxnSpPr>
          <p:spPr>
            <a:xfrm flipV="1">
              <a:off x="830425" y="4106767"/>
              <a:ext cx="10842172" cy="21743"/>
            </a:xfrm>
            <a:prstGeom prst="line">
              <a:avLst/>
            </a:prstGeom>
            <a:ln w="12700">
              <a:solidFill>
                <a:schemeClr val="accent2">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72208A0-E339-4389-E9E3-12A6A11F9B3B}"/>
              </a:ext>
            </a:extLst>
          </p:cNvPr>
          <p:cNvGrpSpPr/>
          <p:nvPr/>
        </p:nvGrpSpPr>
        <p:grpSpPr>
          <a:xfrm>
            <a:off x="511052" y="4214006"/>
            <a:ext cx="11282841" cy="548148"/>
            <a:chOff x="511052" y="4214006"/>
            <a:chExt cx="11282841" cy="548148"/>
          </a:xfrm>
        </p:grpSpPr>
        <p:sp>
          <p:nvSpPr>
            <p:cNvPr id="11" name="TextBox 10">
              <a:extLst>
                <a:ext uri="{FF2B5EF4-FFF2-40B4-BE49-F238E27FC236}">
                  <a16:creationId xmlns:a16="http://schemas.microsoft.com/office/drawing/2014/main" id="{0E1DFB73-F3C7-5D07-FFC5-9374D8E1D8BF}"/>
                </a:ext>
              </a:extLst>
            </p:cNvPr>
            <p:cNvSpPr txBox="1"/>
            <p:nvPr/>
          </p:nvSpPr>
          <p:spPr>
            <a:xfrm>
              <a:off x="839755" y="4214006"/>
              <a:ext cx="10954138" cy="492443"/>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Simplify Visa process : </a:t>
              </a:r>
            </a:p>
            <a:p>
              <a:r>
                <a:rPr lang="en-US" sz="1200">
                  <a:solidFill>
                    <a:schemeClr val="tx1">
                      <a:lumMod val="85000"/>
                      <a:lumOff val="15000"/>
                    </a:schemeClr>
                  </a:solidFill>
                  <a:latin typeface="Söhne"/>
                </a:rPr>
                <a:t>B</a:t>
              </a:r>
              <a:r>
                <a:rPr lang="en-US" sz="1200" b="0" i="0">
                  <a:solidFill>
                    <a:schemeClr val="tx1">
                      <a:lumMod val="85000"/>
                      <a:lumOff val="15000"/>
                    </a:schemeClr>
                  </a:solidFill>
                  <a:effectLst/>
                  <a:latin typeface="Söhne"/>
                </a:rPr>
                <a:t>y making </a:t>
              </a:r>
              <a:r>
                <a:rPr lang="en-US" sz="1200" b="1" i="0">
                  <a:solidFill>
                    <a:schemeClr val="tx1">
                      <a:lumMod val="85000"/>
                      <a:lumOff val="15000"/>
                    </a:schemeClr>
                  </a:solidFill>
                  <a:effectLst/>
                  <a:latin typeface="Söhne"/>
                </a:rPr>
                <a:t>the Visa procedures easier, faster, and more transparent</a:t>
              </a:r>
              <a:r>
                <a:rPr lang="en-US" sz="1200" b="0" i="0">
                  <a:solidFill>
                    <a:schemeClr val="tx1">
                      <a:lumMod val="85000"/>
                      <a:lumOff val="15000"/>
                    </a:schemeClr>
                  </a:solidFill>
                  <a:effectLst/>
                  <a:latin typeface="Söhne"/>
                </a:rPr>
                <a:t>, government can encourage more foreign tourists to visit Hyderabad.</a:t>
              </a:r>
              <a:endParaRPr lang="en-US" sz="1200" b="1">
                <a:solidFill>
                  <a:schemeClr val="tx1">
                    <a:lumMod val="85000"/>
                    <a:lumOff val="15000"/>
                  </a:schemeClr>
                </a:solidFill>
                <a:latin typeface="Comic Sans MS" panose="030F0702030302020204" pitchFamily="66" charset="0"/>
              </a:endParaRPr>
            </a:p>
          </p:txBody>
        </p:sp>
        <p:pic>
          <p:nvPicPr>
            <p:cNvPr id="23" name="Picture 22">
              <a:extLst>
                <a:ext uri="{FF2B5EF4-FFF2-40B4-BE49-F238E27FC236}">
                  <a16:creationId xmlns:a16="http://schemas.microsoft.com/office/drawing/2014/main" id="{D3936F7E-1A91-8FFD-978F-5A0120BA9D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403952">
              <a:off x="511052" y="4275328"/>
              <a:ext cx="333466" cy="333466"/>
            </a:xfrm>
            <a:prstGeom prst="rect">
              <a:avLst/>
            </a:prstGeom>
          </p:spPr>
        </p:pic>
        <p:cxnSp>
          <p:nvCxnSpPr>
            <p:cNvPr id="30" name="Straight Connector 29">
              <a:extLst>
                <a:ext uri="{FF2B5EF4-FFF2-40B4-BE49-F238E27FC236}">
                  <a16:creationId xmlns:a16="http://schemas.microsoft.com/office/drawing/2014/main" id="{F7C0858A-85FC-EFA8-F0D2-DA0C1C52B568}"/>
                </a:ext>
              </a:extLst>
            </p:cNvPr>
            <p:cNvCxnSpPr>
              <a:cxnSpLocks/>
            </p:cNvCxnSpPr>
            <p:nvPr/>
          </p:nvCxnSpPr>
          <p:spPr>
            <a:xfrm flipV="1">
              <a:off x="872411" y="4740411"/>
              <a:ext cx="10842172" cy="21743"/>
            </a:xfrm>
            <a:prstGeom prst="line">
              <a:avLst/>
            </a:prstGeom>
            <a:ln w="12700">
              <a:solidFill>
                <a:schemeClr val="accent2">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53A082D-AB0D-DBCD-84B6-0DC7BD8ADE21}"/>
              </a:ext>
            </a:extLst>
          </p:cNvPr>
          <p:cNvGrpSpPr/>
          <p:nvPr/>
        </p:nvGrpSpPr>
        <p:grpSpPr>
          <a:xfrm>
            <a:off x="558416" y="4849138"/>
            <a:ext cx="11464076" cy="677108"/>
            <a:chOff x="558416" y="4849138"/>
            <a:chExt cx="11464076" cy="677108"/>
          </a:xfrm>
        </p:grpSpPr>
        <p:sp>
          <p:nvSpPr>
            <p:cNvPr id="32" name="TextBox 31">
              <a:extLst>
                <a:ext uri="{FF2B5EF4-FFF2-40B4-BE49-F238E27FC236}">
                  <a16:creationId xmlns:a16="http://schemas.microsoft.com/office/drawing/2014/main" id="{B8434CF8-EE6B-618F-0416-E43DE54E3C5F}"/>
                </a:ext>
              </a:extLst>
            </p:cNvPr>
            <p:cNvSpPr txBox="1"/>
            <p:nvPr/>
          </p:nvSpPr>
          <p:spPr>
            <a:xfrm flipH="1">
              <a:off x="853750" y="4849138"/>
              <a:ext cx="11168742" cy="677108"/>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Improve medical tourism :</a:t>
              </a:r>
            </a:p>
            <a:p>
              <a:r>
                <a:rPr lang="en-US" sz="1200" b="1"/>
                <a:t>Hyderabad is one of the top five Indian cities where large number of international patients (African countries, Bangladesh, South east Asia) visit for medical treatment.</a:t>
              </a:r>
              <a:r>
                <a:rPr lang="en-US" sz="1200"/>
                <a:t> So government can improve air connectivity, improve accomodation facilities, maintain quality treatment. </a:t>
              </a:r>
              <a:endParaRPr lang="en-IN" sz="1200"/>
            </a:p>
          </p:txBody>
        </p:sp>
        <p:pic>
          <p:nvPicPr>
            <p:cNvPr id="34" name="Picture 33">
              <a:extLst>
                <a:ext uri="{FF2B5EF4-FFF2-40B4-BE49-F238E27FC236}">
                  <a16:creationId xmlns:a16="http://schemas.microsoft.com/office/drawing/2014/main" id="{A8756911-6538-B7F3-6665-A00A436F12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416" y="4856166"/>
              <a:ext cx="402771" cy="402771"/>
            </a:xfrm>
            <a:prstGeom prst="rect">
              <a:avLst/>
            </a:prstGeom>
          </p:spPr>
        </p:pic>
      </p:grpSp>
    </p:spTree>
    <p:extLst>
      <p:ext uri="{BB962C8B-B14F-4D97-AF65-F5344CB8AC3E}">
        <p14:creationId xmlns:p14="http://schemas.microsoft.com/office/powerpoint/2010/main" val="168495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612450-930F-CF12-18A7-788F91ED9777}"/>
              </a:ext>
            </a:extLst>
          </p:cNvPr>
          <p:cNvPicPr>
            <a:picLocks noChangeAspect="1"/>
          </p:cNvPicPr>
          <p:nvPr/>
        </p:nvPicPr>
        <p:blipFill rotWithShape="1">
          <a:blip r:embed="rId2">
            <a:extLst>
              <a:ext uri="{28A0092B-C50C-407E-A947-70E740481C1C}">
                <a14:useLocalDpi xmlns:a14="http://schemas.microsoft.com/office/drawing/2010/main" val="0"/>
              </a:ext>
            </a:extLst>
          </a:blip>
          <a:srcRect l="6123" t="35647" r="47423" b="40272"/>
          <a:stretch/>
        </p:blipFill>
        <p:spPr>
          <a:xfrm>
            <a:off x="2268811" y="1110341"/>
            <a:ext cx="7654378" cy="2232000"/>
          </a:xfrm>
          <a:prstGeom prst="rect">
            <a:avLst/>
          </a:prstGeom>
        </p:spPr>
      </p:pic>
      <p:sp>
        <p:nvSpPr>
          <p:cNvPr id="2" name="TextBox 1">
            <a:extLst>
              <a:ext uri="{FF2B5EF4-FFF2-40B4-BE49-F238E27FC236}">
                <a16:creationId xmlns:a16="http://schemas.microsoft.com/office/drawing/2014/main" id="{02EFC8F6-9D7E-9C80-8CF1-B789BDBA1A64}"/>
              </a:ext>
            </a:extLst>
          </p:cNvPr>
          <p:cNvSpPr txBox="1"/>
          <p:nvPr/>
        </p:nvSpPr>
        <p:spPr>
          <a:xfrm>
            <a:off x="1539550" y="3413211"/>
            <a:ext cx="9815805" cy="1508105"/>
          </a:xfrm>
          <a:prstGeom prst="rect">
            <a:avLst/>
          </a:prstGeom>
          <a:noFill/>
        </p:spPr>
        <p:txBody>
          <a:bodyPr wrap="square" rtlCol="0">
            <a:spAutoFit/>
          </a:bodyPr>
          <a:lstStyle/>
          <a:p>
            <a:pPr marL="285750" indent="-285750">
              <a:buFont typeface="Arial" panose="020B0604020202020204" pitchFamily="34" charset="0"/>
              <a:buChar char="•"/>
            </a:pPr>
            <a:r>
              <a:rPr lang="en-IN" sz="1400"/>
              <a:t>With the </a:t>
            </a:r>
            <a:r>
              <a:rPr lang="en-IN" sz="1400" b="1"/>
              <a:t>implementation of e-Tourist Visa</a:t>
            </a:r>
            <a:r>
              <a:rPr lang="en-IN" sz="1400"/>
              <a:t>, there is a jump in the number of foreign tourists arrival in 2017(</a:t>
            </a:r>
            <a:r>
              <a:rPr lang="en-IN" sz="1600" b="1">
                <a:solidFill>
                  <a:srgbClr val="00B050"/>
                </a:solidFill>
              </a:rPr>
              <a:t>~</a:t>
            </a:r>
            <a:r>
              <a:rPr lang="en-IN" sz="1600" b="1" i="1">
                <a:solidFill>
                  <a:srgbClr val="00B050"/>
                </a:solidFill>
              </a:rPr>
              <a:t>51% </a:t>
            </a:r>
            <a:r>
              <a:rPr lang="en-IN" sz="1400" b="1">
                <a:solidFill>
                  <a:srgbClr val="00B050"/>
                </a:solidFill>
              </a:rPr>
              <a:t>increase from 2016</a:t>
            </a:r>
            <a:r>
              <a:rPr lang="en-IN" sz="1400"/>
              <a:t>), 2018</a:t>
            </a:r>
            <a:r>
              <a:rPr lang="en-IN" sz="1400">
                <a:solidFill>
                  <a:srgbClr val="00B050"/>
                </a:solidFill>
              </a:rPr>
              <a:t>(</a:t>
            </a:r>
            <a:r>
              <a:rPr lang="en-IN" sz="1600" b="1" i="1">
                <a:solidFill>
                  <a:srgbClr val="00B050"/>
                </a:solidFill>
              </a:rPr>
              <a:t>~26% </a:t>
            </a:r>
            <a:r>
              <a:rPr lang="en-IN" sz="1400" b="1">
                <a:solidFill>
                  <a:srgbClr val="00B050"/>
                </a:solidFill>
              </a:rPr>
              <a:t>increase from 2017</a:t>
            </a:r>
            <a:r>
              <a:rPr lang="en-IN" sz="1400"/>
              <a:t>).</a:t>
            </a:r>
          </a:p>
          <a:p>
            <a:endParaRPr lang="en-IN" sz="1400"/>
          </a:p>
          <a:p>
            <a:pPr marL="285750" indent="-285750">
              <a:buFont typeface="Arial" panose="020B0604020202020204" pitchFamily="34" charset="0"/>
              <a:buChar char="•"/>
            </a:pPr>
            <a:r>
              <a:rPr lang="en-IN" sz="1400"/>
              <a:t>The increasing trend in number of foreign tourists may be attributed to </a:t>
            </a:r>
            <a:r>
              <a:rPr lang="en-IN" sz="1400" b="1"/>
              <a:t>promotion of MICE and medical tourism.</a:t>
            </a:r>
          </a:p>
          <a:p>
            <a:endParaRPr lang="en-IN" sz="1400"/>
          </a:p>
          <a:p>
            <a:pPr marL="285750" indent="-285750">
              <a:buFont typeface="Arial" panose="020B0604020202020204" pitchFamily="34" charset="0"/>
              <a:buChar char="•"/>
            </a:pPr>
            <a:r>
              <a:rPr lang="en-IN" sz="1400"/>
              <a:t>There is considerable </a:t>
            </a:r>
            <a:r>
              <a:rPr lang="en-IN" sz="1400">
                <a:solidFill>
                  <a:srgbClr val="FF0000"/>
                </a:solidFill>
              </a:rPr>
              <a:t>fall in number of domestic tourists </a:t>
            </a:r>
            <a:r>
              <a:rPr lang="en-IN" sz="1400"/>
              <a:t>in 2017 and 2019(</a:t>
            </a:r>
            <a:r>
              <a:rPr lang="en-IN" sz="1400" b="1" i="1">
                <a:solidFill>
                  <a:srgbClr val="FF0000"/>
                </a:solidFill>
              </a:rPr>
              <a:t>~</a:t>
            </a:r>
            <a:r>
              <a:rPr lang="en-IN" sz="1600" b="1" i="1">
                <a:solidFill>
                  <a:srgbClr val="FF0000"/>
                </a:solidFill>
              </a:rPr>
              <a:t>13% </a:t>
            </a:r>
            <a:r>
              <a:rPr lang="en-IN" sz="1400" b="1">
                <a:solidFill>
                  <a:srgbClr val="FF0000"/>
                </a:solidFill>
              </a:rPr>
              <a:t>decrease from 2016 to 2019</a:t>
            </a:r>
            <a:r>
              <a:rPr lang="en-IN" sz="1400"/>
              <a:t>).</a:t>
            </a:r>
          </a:p>
        </p:txBody>
      </p:sp>
      <p:sp>
        <p:nvSpPr>
          <p:cNvPr id="3" name="TextBox 2">
            <a:extLst>
              <a:ext uri="{FF2B5EF4-FFF2-40B4-BE49-F238E27FC236}">
                <a16:creationId xmlns:a16="http://schemas.microsoft.com/office/drawing/2014/main" id="{30803CD1-C41C-1C8B-E91B-73DB983D1DB7}"/>
              </a:ext>
            </a:extLst>
          </p:cNvPr>
          <p:cNvSpPr txBox="1"/>
          <p:nvPr/>
        </p:nvSpPr>
        <p:spPr>
          <a:xfrm>
            <a:off x="3144498" y="175655"/>
            <a:ext cx="6957527" cy="707886"/>
          </a:xfrm>
          <a:prstGeom prst="rect">
            <a:avLst/>
          </a:prstGeom>
          <a:noFill/>
        </p:spPr>
        <p:txBody>
          <a:bodyPr wrap="square" rtlCol="0">
            <a:spAutoFit/>
          </a:bodyPr>
          <a:lstStyle/>
          <a:p>
            <a:r>
              <a:rPr lang="en-IN" sz="2000">
                <a:solidFill>
                  <a:schemeClr val="bg1"/>
                </a:solidFill>
                <a:highlight>
                  <a:srgbClr val="800000"/>
                </a:highlight>
                <a:latin typeface="Comic Sans MS" panose="030F0702030302020204" pitchFamily="66" charset="0"/>
              </a:rPr>
              <a:t>Overview of the trend of tourists arrival in Telangana</a:t>
            </a:r>
          </a:p>
          <a:p>
            <a:r>
              <a:rPr lang="en-IN" sz="2000"/>
              <a:t>                                 (</a:t>
            </a:r>
            <a:r>
              <a:rPr lang="en-IN" sz="1400" b="1">
                <a:latin typeface="Segoe Print" panose="02000600000000000000" pitchFamily="2" charset="0"/>
              </a:rPr>
              <a:t>from 2016 to 2019)</a:t>
            </a:r>
            <a:endParaRPr lang="en-IN" sz="2000" b="1">
              <a:latin typeface="Segoe Print" panose="02000600000000000000" pitchFamily="2" charset="0"/>
            </a:endParaRPr>
          </a:p>
        </p:txBody>
      </p:sp>
      <p:sp>
        <p:nvSpPr>
          <p:cNvPr id="5" name="TextBox 4">
            <a:extLst>
              <a:ext uri="{FF2B5EF4-FFF2-40B4-BE49-F238E27FC236}">
                <a16:creationId xmlns:a16="http://schemas.microsoft.com/office/drawing/2014/main" id="{CD71AC68-9289-0790-9C07-24FB03CD9420}"/>
              </a:ext>
            </a:extLst>
          </p:cNvPr>
          <p:cNvSpPr txBox="1"/>
          <p:nvPr/>
        </p:nvSpPr>
        <p:spPr>
          <a:xfrm>
            <a:off x="5159829" y="5678720"/>
            <a:ext cx="7761597" cy="400110"/>
          </a:xfrm>
          <a:prstGeom prst="rect">
            <a:avLst/>
          </a:prstGeom>
          <a:noFill/>
        </p:spPr>
        <p:txBody>
          <a:bodyPr wrap="square" rtlCol="0">
            <a:spAutoFit/>
          </a:bodyPr>
          <a:lstStyle/>
          <a:p>
            <a:r>
              <a:rPr lang="en-IN" sz="1000"/>
              <a:t>Source:  </a:t>
            </a:r>
            <a:r>
              <a:rPr lang="en-IN" sz="1000">
                <a:hlinkClick r:id="rId3"/>
              </a:rPr>
              <a:t>https://timesofindia.indiatimes.com/city/hyderabad/76-jump-in-foreign-tourist-count-in-2017/articleshow/64132016.cms</a:t>
            </a:r>
            <a:endParaRPr lang="en-IN" sz="1000"/>
          </a:p>
          <a:p>
            <a:endParaRPr lang="en-IN" sz="1000"/>
          </a:p>
        </p:txBody>
      </p:sp>
    </p:spTree>
    <p:extLst>
      <p:ext uri="{BB962C8B-B14F-4D97-AF65-F5344CB8AC3E}">
        <p14:creationId xmlns:p14="http://schemas.microsoft.com/office/powerpoint/2010/main" val="1800638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2DB45E-A08A-3E28-C979-66B66D187207}"/>
              </a:ext>
            </a:extLst>
          </p:cNvPr>
          <p:cNvSpPr txBox="1"/>
          <p:nvPr/>
        </p:nvSpPr>
        <p:spPr>
          <a:xfrm>
            <a:off x="3368351" y="105352"/>
            <a:ext cx="6120882" cy="369332"/>
          </a:xfrm>
          <a:prstGeom prst="rect">
            <a:avLst/>
          </a:prstGeom>
          <a:solidFill>
            <a:schemeClr val="accent6">
              <a:lumMod val="75000"/>
            </a:schemeClr>
          </a:solidFill>
          <a:ln w="19050">
            <a:solidFill>
              <a:srgbClr val="00B0F0"/>
            </a:solidFill>
          </a:ln>
        </p:spPr>
        <p:txBody>
          <a:bodyPr wrap="square" rtlCol="0">
            <a:spAutoFit/>
          </a:bodyPr>
          <a:lstStyle/>
          <a:p>
            <a:r>
              <a:rPr lang="en-IN" b="1">
                <a:solidFill>
                  <a:schemeClr val="bg1"/>
                </a:solidFill>
                <a:latin typeface="Comic Sans MS" panose="030F0702030302020204" pitchFamily="66" charset="0"/>
              </a:rPr>
              <a:t>Recommendations to improve tourism in Telangana</a:t>
            </a:r>
          </a:p>
        </p:txBody>
      </p:sp>
      <p:sp>
        <p:nvSpPr>
          <p:cNvPr id="6" name="TextBox 5">
            <a:extLst>
              <a:ext uri="{FF2B5EF4-FFF2-40B4-BE49-F238E27FC236}">
                <a16:creationId xmlns:a16="http://schemas.microsoft.com/office/drawing/2014/main" id="{144BC106-AD9A-C17B-1FF6-8505B9C8A72B}"/>
              </a:ext>
            </a:extLst>
          </p:cNvPr>
          <p:cNvSpPr txBox="1"/>
          <p:nvPr/>
        </p:nvSpPr>
        <p:spPr>
          <a:xfrm>
            <a:off x="1184987" y="904893"/>
            <a:ext cx="10170367" cy="5663089"/>
          </a:xfrm>
          <a:prstGeom prst="rect">
            <a:avLst/>
          </a:prstGeom>
          <a:noFill/>
        </p:spPr>
        <p:txBody>
          <a:bodyPr wrap="square" rtlCol="0">
            <a:spAutoFit/>
          </a:bodyPr>
          <a:lstStyle/>
          <a:p>
            <a:pPr marL="285750" indent="-285750">
              <a:buFont typeface="Arial" panose="020B0604020202020204" pitchFamily="34" charset="0"/>
              <a:buChar char="•"/>
            </a:pPr>
            <a:r>
              <a:rPr lang="en-US" sz="1600" b="1">
                <a:latin typeface="Comic Sans MS" panose="030F0702030302020204" pitchFamily="66" charset="0"/>
              </a:rPr>
              <a:t>Promote Tribal Culture </a:t>
            </a:r>
            <a:r>
              <a:rPr lang="en-US" sz="1600" b="1"/>
              <a:t>: </a:t>
            </a:r>
            <a:endParaRPr lang="en-US" sz="1400" b="1"/>
          </a:p>
          <a:p>
            <a:r>
              <a:rPr lang="en-US"/>
              <a:t>      </a:t>
            </a:r>
            <a:r>
              <a:rPr lang="en-US" sz="1400"/>
              <a:t>Almost 9 % of total population in Telangana is tribal. So government can showcase their unique culture, life, tradition through  </a:t>
            </a:r>
          </a:p>
          <a:p>
            <a:r>
              <a:rPr lang="en-US" sz="1400"/>
              <a:t>        arranging Tribal Fair, festival and attract large number of tourists worldwide.</a:t>
            </a:r>
          </a:p>
          <a:p>
            <a:endParaRPr lang="en-US" sz="1400"/>
          </a:p>
          <a:p>
            <a:pPr marL="285750" indent="-285750">
              <a:buFont typeface="Arial" panose="020B0604020202020204" pitchFamily="34" charset="0"/>
              <a:buChar char="•"/>
            </a:pPr>
            <a:r>
              <a:rPr lang="en-IN" sz="1600" b="1">
                <a:latin typeface="Comic Sans MS" panose="030F0702030302020204" pitchFamily="66" charset="0"/>
              </a:rPr>
              <a:t>Promote vibrant religious festivals :</a:t>
            </a:r>
          </a:p>
          <a:p>
            <a:r>
              <a:rPr lang="en-IN" sz="1400"/>
              <a:t>                                                                   --Kakatiya festival                      </a:t>
            </a:r>
          </a:p>
          <a:p>
            <a:r>
              <a:rPr lang="en-IN" sz="1400"/>
              <a:t>                                                                   --Deccan Festival</a:t>
            </a:r>
          </a:p>
          <a:p>
            <a:r>
              <a:rPr lang="en-IN" sz="1400"/>
              <a:t>                                                                   --Bonalu (July Aug) in Hyderabad</a:t>
            </a:r>
          </a:p>
          <a:p>
            <a:r>
              <a:rPr lang="en-IN" sz="1400"/>
              <a:t>                                                                   --Ugadi </a:t>
            </a:r>
          </a:p>
          <a:p>
            <a:r>
              <a:rPr lang="en-IN" sz="1400"/>
              <a:t>                                                                   --Ramadan(April-May)</a:t>
            </a:r>
          </a:p>
          <a:p>
            <a:r>
              <a:rPr lang="en-IN" sz="1400"/>
              <a:t>                                                                   --Bathukamma(sept-oct)</a:t>
            </a:r>
          </a:p>
          <a:p>
            <a:pPr marL="285750" indent="-285750">
              <a:buFont typeface="Arial" panose="020B0604020202020204" pitchFamily="34" charset="0"/>
              <a:buChar char="•"/>
            </a:pPr>
            <a:r>
              <a:rPr lang="en-US" sz="1600" b="1">
                <a:latin typeface="Comic Sans MS" panose="030F0702030302020204" pitchFamily="66" charset="0"/>
              </a:rPr>
              <a:t>Promote adventure tourism :</a:t>
            </a:r>
          </a:p>
          <a:p>
            <a:r>
              <a:rPr lang="en-US" sz="1400"/>
              <a:t>        To attract young people government can arrange adventure activities as mountaineering, trekking, paragliding, bungee jumping and </a:t>
            </a:r>
          </a:p>
          <a:p>
            <a:r>
              <a:rPr lang="en-US" sz="1400"/>
              <a:t>        river rafting etc.</a:t>
            </a:r>
          </a:p>
          <a:p>
            <a:endParaRPr lang="en-US" sz="1400"/>
          </a:p>
          <a:p>
            <a:pPr marL="285750" indent="-285750">
              <a:buFont typeface="Arial" panose="020B0604020202020204" pitchFamily="34" charset="0"/>
              <a:buChar char="•"/>
            </a:pPr>
            <a:r>
              <a:rPr lang="en-US" sz="1600" b="1">
                <a:latin typeface="Comic Sans MS" panose="030F0702030302020204" pitchFamily="66" charset="0"/>
              </a:rPr>
              <a:t>Promote Art and Crafts of telengana :</a:t>
            </a:r>
          </a:p>
          <a:p>
            <a:r>
              <a:rPr lang="en-US" sz="1400"/>
              <a:t>			 -- Nirmal Art (Nirmal town)</a:t>
            </a:r>
          </a:p>
          <a:p>
            <a:r>
              <a:rPr lang="en-US" sz="1400"/>
              <a:t>			 -- Silver Filigree (Karimnagar)</a:t>
            </a:r>
          </a:p>
          <a:p>
            <a:r>
              <a:rPr lang="en-US" sz="1400"/>
              <a:t>			 -- Dokra Metal craft (Tribal regions)</a:t>
            </a:r>
          </a:p>
          <a:p>
            <a:r>
              <a:rPr lang="en-US" sz="1400"/>
              <a:t>			 -- World famous Bronze casting</a:t>
            </a:r>
          </a:p>
          <a:p>
            <a:r>
              <a:rPr lang="en-US" sz="1400"/>
              <a:t>			 -- Bonalu Pottery </a:t>
            </a:r>
          </a:p>
          <a:p>
            <a:r>
              <a:rPr lang="en-US" sz="1400"/>
              <a:t>			 -- Pochampally Sarees, Gadwal Sarees, Narayanpet Sarees, Siddipet Sarees</a:t>
            </a:r>
          </a:p>
          <a:p>
            <a:endParaRPr lang="en-US" sz="1400"/>
          </a:p>
          <a:p>
            <a:endParaRPr lang="en-IN" sz="1400"/>
          </a:p>
        </p:txBody>
      </p:sp>
      <p:sp>
        <p:nvSpPr>
          <p:cNvPr id="7" name="TextBox 6">
            <a:extLst>
              <a:ext uri="{FF2B5EF4-FFF2-40B4-BE49-F238E27FC236}">
                <a16:creationId xmlns:a16="http://schemas.microsoft.com/office/drawing/2014/main" id="{A891FB23-5859-773A-FC5E-AAD7142087D9}"/>
              </a:ext>
            </a:extLst>
          </p:cNvPr>
          <p:cNvSpPr txBox="1"/>
          <p:nvPr/>
        </p:nvSpPr>
        <p:spPr>
          <a:xfrm>
            <a:off x="9489233" y="5868955"/>
            <a:ext cx="1446244" cy="261610"/>
          </a:xfrm>
          <a:prstGeom prst="rect">
            <a:avLst/>
          </a:prstGeom>
          <a:noFill/>
        </p:spPr>
        <p:txBody>
          <a:bodyPr wrap="square" rtlCol="0">
            <a:spAutoFit/>
          </a:bodyPr>
          <a:lstStyle/>
          <a:p>
            <a:r>
              <a:rPr lang="en-IN" sz="1100" b="1" i="1"/>
              <a:t>To be Continued</a:t>
            </a:r>
            <a:r>
              <a:rPr lang="en-IN" sz="1100" b="1" i="1">
                <a:sym typeface="Wingdings" panose="05000000000000000000" pitchFamily="2" charset="2"/>
              </a:rPr>
              <a:t></a:t>
            </a:r>
            <a:endParaRPr lang="en-IN" sz="1100" b="1" i="1"/>
          </a:p>
        </p:txBody>
      </p:sp>
      <p:pic>
        <p:nvPicPr>
          <p:cNvPr id="9" name="Picture 8">
            <a:extLst>
              <a:ext uri="{FF2B5EF4-FFF2-40B4-BE49-F238E27FC236}">
                <a16:creationId xmlns:a16="http://schemas.microsoft.com/office/drawing/2014/main" id="{C01763F3-664D-5264-F771-D8B7891B4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9972" y="1434291"/>
            <a:ext cx="1876061" cy="1486192"/>
          </a:xfrm>
          <a:prstGeom prst="rect">
            <a:avLst/>
          </a:prstGeom>
        </p:spPr>
      </p:pic>
    </p:spTree>
    <p:extLst>
      <p:ext uri="{BB962C8B-B14F-4D97-AF65-F5344CB8AC3E}">
        <p14:creationId xmlns:p14="http://schemas.microsoft.com/office/powerpoint/2010/main" val="273607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239CBB-ECCE-5F78-2D3F-44606A0214D8}"/>
              </a:ext>
            </a:extLst>
          </p:cNvPr>
          <p:cNvSpPr txBox="1"/>
          <p:nvPr/>
        </p:nvSpPr>
        <p:spPr>
          <a:xfrm>
            <a:off x="4526280" y="537836"/>
            <a:ext cx="3139440" cy="461665"/>
          </a:xfrm>
          <a:prstGeom prst="rect">
            <a:avLst/>
          </a:prstGeom>
          <a:noFill/>
        </p:spPr>
        <p:txBody>
          <a:bodyPr wrap="square" rtlCol="0">
            <a:spAutoFit/>
          </a:bodyPr>
          <a:lstStyle/>
          <a:p>
            <a:r>
              <a:rPr lang="en-IN" sz="2400" b="1" u="sng">
                <a:solidFill>
                  <a:schemeClr val="accent2">
                    <a:lumMod val="50000"/>
                  </a:schemeClr>
                </a:solidFill>
                <a:latin typeface="Comic Sans MS" panose="030F0702030302020204" pitchFamily="66" charset="0"/>
              </a:rPr>
              <a:t>Table of Contents</a:t>
            </a:r>
          </a:p>
        </p:txBody>
      </p:sp>
      <p:grpSp>
        <p:nvGrpSpPr>
          <p:cNvPr id="5" name="Group 4">
            <a:extLst>
              <a:ext uri="{FF2B5EF4-FFF2-40B4-BE49-F238E27FC236}">
                <a16:creationId xmlns:a16="http://schemas.microsoft.com/office/drawing/2014/main" id="{B6795701-2183-AC7F-B4B5-3A11B8329B86}"/>
              </a:ext>
            </a:extLst>
          </p:cNvPr>
          <p:cNvGrpSpPr/>
          <p:nvPr/>
        </p:nvGrpSpPr>
        <p:grpSpPr>
          <a:xfrm>
            <a:off x="1717040" y="1565474"/>
            <a:ext cx="9055256" cy="2932460"/>
            <a:chOff x="1717040" y="1117600"/>
            <a:chExt cx="9055256" cy="2932460"/>
          </a:xfrm>
        </p:grpSpPr>
        <p:sp>
          <p:nvSpPr>
            <p:cNvPr id="4" name="TextBox 3">
              <a:extLst>
                <a:ext uri="{FF2B5EF4-FFF2-40B4-BE49-F238E27FC236}">
                  <a16:creationId xmlns:a16="http://schemas.microsoft.com/office/drawing/2014/main" id="{158617BF-9134-0B16-D8E4-5262059F1710}"/>
                </a:ext>
              </a:extLst>
            </p:cNvPr>
            <p:cNvSpPr txBox="1"/>
            <p:nvPr/>
          </p:nvSpPr>
          <p:spPr>
            <a:xfrm>
              <a:off x="1737360" y="1117600"/>
              <a:ext cx="924560" cy="707886"/>
            </a:xfrm>
            <a:prstGeom prst="rect">
              <a:avLst/>
            </a:prstGeom>
            <a:noFill/>
          </p:spPr>
          <p:txBody>
            <a:bodyPr wrap="square" rtlCol="0">
              <a:spAutoFit/>
            </a:bodyPr>
            <a:lstStyle/>
            <a:p>
              <a:r>
                <a:rPr lang="en-IN" sz="4000">
                  <a:solidFill>
                    <a:schemeClr val="accent2">
                      <a:lumMod val="75000"/>
                    </a:schemeClr>
                  </a:solidFill>
                  <a:latin typeface="Comic Sans MS" panose="030F0702030302020204" pitchFamily="66" charset="0"/>
                </a:rPr>
                <a:t>01</a:t>
              </a:r>
            </a:p>
          </p:txBody>
        </p:sp>
        <p:sp>
          <p:nvSpPr>
            <p:cNvPr id="6" name="TextBox 5">
              <a:extLst>
                <a:ext uri="{FF2B5EF4-FFF2-40B4-BE49-F238E27FC236}">
                  <a16:creationId xmlns:a16="http://schemas.microsoft.com/office/drawing/2014/main" id="{B3042A3F-555B-9C5C-3E05-E429B06D0308}"/>
                </a:ext>
              </a:extLst>
            </p:cNvPr>
            <p:cNvSpPr txBox="1"/>
            <p:nvPr/>
          </p:nvSpPr>
          <p:spPr>
            <a:xfrm>
              <a:off x="2458720" y="1398637"/>
              <a:ext cx="2357120" cy="646331"/>
            </a:xfrm>
            <a:prstGeom prst="rect">
              <a:avLst/>
            </a:prstGeom>
            <a:noFill/>
          </p:spPr>
          <p:txBody>
            <a:bodyPr wrap="square" rtlCol="0">
              <a:spAutoFit/>
            </a:bodyPr>
            <a:lstStyle/>
            <a:p>
              <a:r>
                <a:rPr lang="en-IN">
                  <a:solidFill>
                    <a:schemeClr val="accent2">
                      <a:lumMod val="50000"/>
                    </a:schemeClr>
                  </a:solidFill>
                </a:rPr>
                <a:t>Telangana Map with tourist places</a:t>
              </a:r>
            </a:p>
          </p:txBody>
        </p:sp>
        <p:sp>
          <p:nvSpPr>
            <p:cNvPr id="7" name="TextBox 6">
              <a:extLst>
                <a:ext uri="{FF2B5EF4-FFF2-40B4-BE49-F238E27FC236}">
                  <a16:creationId xmlns:a16="http://schemas.microsoft.com/office/drawing/2014/main" id="{F4F7A5F5-0FE7-E811-48B9-D9A67B49DCFD}"/>
                </a:ext>
              </a:extLst>
            </p:cNvPr>
            <p:cNvSpPr txBox="1"/>
            <p:nvPr/>
          </p:nvSpPr>
          <p:spPr>
            <a:xfrm>
              <a:off x="6913882" y="1192848"/>
              <a:ext cx="924560" cy="707886"/>
            </a:xfrm>
            <a:prstGeom prst="rect">
              <a:avLst/>
            </a:prstGeom>
            <a:noFill/>
          </p:spPr>
          <p:txBody>
            <a:bodyPr wrap="square" rtlCol="0">
              <a:spAutoFit/>
            </a:bodyPr>
            <a:lstStyle/>
            <a:p>
              <a:r>
                <a:rPr lang="en-IN" sz="4000">
                  <a:solidFill>
                    <a:schemeClr val="accent2">
                      <a:lumMod val="75000"/>
                    </a:schemeClr>
                  </a:solidFill>
                  <a:latin typeface="Comic Sans MS" panose="030F0702030302020204" pitchFamily="66" charset="0"/>
                </a:rPr>
                <a:t>02</a:t>
              </a:r>
            </a:p>
          </p:txBody>
        </p:sp>
        <p:sp>
          <p:nvSpPr>
            <p:cNvPr id="8" name="TextBox 7">
              <a:extLst>
                <a:ext uri="{FF2B5EF4-FFF2-40B4-BE49-F238E27FC236}">
                  <a16:creationId xmlns:a16="http://schemas.microsoft.com/office/drawing/2014/main" id="{4CCCE14B-5C86-485E-6693-1845178F483F}"/>
                </a:ext>
              </a:extLst>
            </p:cNvPr>
            <p:cNvSpPr txBox="1"/>
            <p:nvPr/>
          </p:nvSpPr>
          <p:spPr>
            <a:xfrm>
              <a:off x="7731760" y="1398637"/>
              <a:ext cx="2357120" cy="369332"/>
            </a:xfrm>
            <a:prstGeom prst="rect">
              <a:avLst/>
            </a:prstGeom>
            <a:noFill/>
          </p:spPr>
          <p:txBody>
            <a:bodyPr wrap="square" rtlCol="0">
              <a:spAutoFit/>
            </a:bodyPr>
            <a:lstStyle/>
            <a:p>
              <a:r>
                <a:rPr lang="en-IN">
                  <a:solidFill>
                    <a:schemeClr val="accent2">
                      <a:lumMod val="50000"/>
                    </a:schemeClr>
                  </a:solidFill>
                </a:rPr>
                <a:t>Fact Sheet</a:t>
              </a:r>
            </a:p>
          </p:txBody>
        </p:sp>
        <p:sp>
          <p:nvSpPr>
            <p:cNvPr id="9" name="TextBox 8">
              <a:extLst>
                <a:ext uri="{FF2B5EF4-FFF2-40B4-BE49-F238E27FC236}">
                  <a16:creationId xmlns:a16="http://schemas.microsoft.com/office/drawing/2014/main" id="{BDD6940B-D26D-6908-A34A-B2834DE0CFAA}"/>
                </a:ext>
              </a:extLst>
            </p:cNvPr>
            <p:cNvSpPr txBox="1"/>
            <p:nvPr/>
          </p:nvSpPr>
          <p:spPr>
            <a:xfrm>
              <a:off x="1717040" y="2524313"/>
              <a:ext cx="924560" cy="707886"/>
            </a:xfrm>
            <a:prstGeom prst="rect">
              <a:avLst/>
            </a:prstGeom>
            <a:noFill/>
          </p:spPr>
          <p:txBody>
            <a:bodyPr wrap="square" rtlCol="0">
              <a:spAutoFit/>
            </a:bodyPr>
            <a:lstStyle/>
            <a:p>
              <a:r>
                <a:rPr lang="en-IN" sz="4000">
                  <a:solidFill>
                    <a:schemeClr val="accent2">
                      <a:lumMod val="75000"/>
                    </a:schemeClr>
                  </a:solidFill>
                  <a:latin typeface="Comic Sans MS" panose="030F0702030302020204" pitchFamily="66" charset="0"/>
                </a:rPr>
                <a:t>03</a:t>
              </a:r>
            </a:p>
          </p:txBody>
        </p:sp>
        <p:sp>
          <p:nvSpPr>
            <p:cNvPr id="10" name="TextBox 9">
              <a:extLst>
                <a:ext uri="{FF2B5EF4-FFF2-40B4-BE49-F238E27FC236}">
                  <a16:creationId xmlns:a16="http://schemas.microsoft.com/office/drawing/2014/main" id="{AAC27AAE-AE79-698D-C557-99E4B0A06F87}"/>
                </a:ext>
              </a:extLst>
            </p:cNvPr>
            <p:cNvSpPr txBox="1"/>
            <p:nvPr/>
          </p:nvSpPr>
          <p:spPr>
            <a:xfrm>
              <a:off x="2458720" y="2849731"/>
              <a:ext cx="2997200" cy="1200329"/>
            </a:xfrm>
            <a:prstGeom prst="rect">
              <a:avLst/>
            </a:prstGeom>
            <a:noFill/>
          </p:spPr>
          <p:txBody>
            <a:bodyPr wrap="square" rtlCol="0">
              <a:spAutoFit/>
            </a:bodyPr>
            <a:lstStyle/>
            <a:p>
              <a:r>
                <a:rPr lang="en-IN">
                  <a:solidFill>
                    <a:schemeClr val="accent2">
                      <a:lumMod val="50000"/>
                    </a:schemeClr>
                  </a:solidFill>
                </a:rPr>
                <a:t>Analyzing the growth of tourist arrivals district wise by answering some questions provided</a:t>
              </a:r>
            </a:p>
          </p:txBody>
        </p:sp>
        <p:sp>
          <p:nvSpPr>
            <p:cNvPr id="11" name="TextBox 10">
              <a:extLst>
                <a:ext uri="{FF2B5EF4-FFF2-40B4-BE49-F238E27FC236}">
                  <a16:creationId xmlns:a16="http://schemas.microsoft.com/office/drawing/2014/main" id="{2128D004-ADD5-2D87-E389-D8BA5727B4FD}"/>
                </a:ext>
              </a:extLst>
            </p:cNvPr>
            <p:cNvSpPr txBox="1"/>
            <p:nvPr/>
          </p:nvSpPr>
          <p:spPr>
            <a:xfrm>
              <a:off x="6949440" y="2603510"/>
              <a:ext cx="924560" cy="707886"/>
            </a:xfrm>
            <a:prstGeom prst="rect">
              <a:avLst/>
            </a:prstGeom>
            <a:noFill/>
          </p:spPr>
          <p:txBody>
            <a:bodyPr wrap="square" rtlCol="0">
              <a:spAutoFit/>
            </a:bodyPr>
            <a:lstStyle/>
            <a:p>
              <a:r>
                <a:rPr lang="en-IN" sz="4000">
                  <a:solidFill>
                    <a:schemeClr val="accent2">
                      <a:lumMod val="75000"/>
                    </a:schemeClr>
                  </a:solidFill>
                  <a:latin typeface="Comic Sans MS" panose="030F0702030302020204" pitchFamily="66" charset="0"/>
                </a:rPr>
                <a:t>04</a:t>
              </a:r>
            </a:p>
          </p:txBody>
        </p:sp>
        <p:sp>
          <p:nvSpPr>
            <p:cNvPr id="3" name="TextBox 2">
              <a:extLst>
                <a:ext uri="{FF2B5EF4-FFF2-40B4-BE49-F238E27FC236}">
                  <a16:creationId xmlns:a16="http://schemas.microsoft.com/office/drawing/2014/main" id="{CBE83ECC-A895-863A-2982-25EC0D11E780}"/>
                </a:ext>
              </a:extLst>
            </p:cNvPr>
            <p:cNvSpPr txBox="1"/>
            <p:nvPr/>
          </p:nvSpPr>
          <p:spPr>
            <a:xfrm>
              <a:off x="7775096" y="2878256"/>
              <a:ext cx="2997200" cy="646331"/>
            </a:xfrm>
            <a:prstGeom prst="rect">
              <a:avLst/>
            </a:prstGeom>
            <a:noFill/>
          </p:spPr>
          <p:txBody>
            <a:bodyPr wrap="square" rtlCol="0">
              <a:spAutoFit/>
            </a:bodyPr>
            <a:lstStyle/>
            <a:p>
              <a:r>
                <a:rPr lang="en-US">
                  <a:solidFill>
                    <a:schemeClr val="accent2">
                      <a:lumMod val="50000"/>
                    </a:schemeClr>
                  </a:solidFill>
                </a:rPr>
                <a:t>Recommendations to</a:t>
              </a:r>
            </a:p>
            <a:p>
              <a:r>
                <a:rPr lang="en-US">
                  <a:solidFill>
                    <a:schemeClr val="accent2">
                      <a:lumMod val="50000"/>
                    </a:schemeClr>
                  </a:solidFill>
                </a:rPr>
                <a:t>Boost tourism </a:t>
              </a:r>
              <a:endParaRPr lang="en-IN">
                <a:solidFill>
                  <a:schemeClr val="accent2">
                    <a:lumMod val="50000"/>
                  </a:schemeClr>
                </a:solidFill>
              </a:endParaRPr>
            </a:p>
          </p:txBody>
        </p:sp>
      </p:grpSp>
    </p:spTree>
    <p:extLst>
      <p:ext uri="{BB962C8B-B14F-4D97-AF65-F5344CB8AC3E}">
        <p14:creationId xmlns:p14="http://schemas.microsoft.com/office/powerpoint/2010/main" val="203659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901412-EFB6-783D-3306-26F0B1904B26}"/>
              </a:ext>
            </a:extLst>
          </p:cNvPr>
          <p:cNvSpPr txBox="1"/>
          <p:nvPr/>
        </p:nvSpPr>
        <p:spPr>
          <a:xfrm>
            <a:off x="570201" y="826361"/>
            <a:ext cx="5028165" cy="3046988"/>
          </a:xfrm>
          <a:prstGeom prst="rect">
            <a:avLst/>
          </a:prstGeom>
          <a:noFill/>
        </p:spPr>
        <p:txBody>
          <a:bodyPr wrap="square">
            <a:spAutoFit/>
          </a:bodyPr>
          <a:lstStyle/>
          <a:p>
            <a:pPr marL="285750" indent="-285750">
              <a:buFont typeface="Arial" panose="020B0604020202020204" pitchFamily="34" charset="0"/>
              <a:buChar char="•"/>
            </a:pPr>
            <a:r>
              <a:rPr lang="en-US" sz="1600" b="1">
                <a:latin typeface="Comic Sans MS" panose="030F0702030302020204" pitchFamily="66" charset="0"/>
              </a:rPr>
              <a:t>Promote Digital Marketing </a:t>
            </a:r>
            <a:r>
              <a:rPr lang="en-US" sz="1600" b="1"/>
              <a:t>: </a:t>
            </a:r>
          </a:p>
          <a:p>
            <a:endParaRPr lang="en-US" sz="1600" b="1"/>
          </a:p>
          <a:p>
            <a:r>
              <a:rPr lang="en-US" sz="1400"/>
              <a:t>I appreciate government's effort for creating youtube channel, Instagram page, Facebook page on Telangana tourism. But they are </a:t>
            </a:r>
            <a:r>
              <a:rPr lang="en-US" sz="1400">
                <a:solidFill>
                  <a:srgbClr val="FF0000"/>
                </a:solidFill>
              </a:rPr>
              <a:t>not active in Facebook</a:t>
            </a:r>
            <a:r>
              <a:rPr lang="en-US" sz="1400"/>
              <a:t>(since Nov 2020). Youtube channel has </a:t>
            </a:r>
            <a:r>
              <a:rPr lang="en-US" sz="1400">
                <a:solidFill>
                  <a:srgbClr val="FF0000"/>
                </a:solidFill>
              </a:rPr>
              <a:t>only </a:t>
            </a:r>
            <a:r>
              <a:rPr lang="en-US" sz="1400" b="1">
                <a:solidFill>
                  <a:srgbClr val="FF0000"/>
                </a:solidFill>
              </a:rPr>
              <a:t>2.78K</a:t>
            </a:r>
            <a:r>
              <a:rPr lang="en-US" sz="1400">
                <a:solidFill>
                  <a:srgbClr val="FF0000"/>
                </a:solidFill>
              </a:rPr>
              <a:t> subscribers with only few videos since 2018 </a:t>
            </a:r>
            <a:r>
              <a:rPr lang="en-US" sz="1400"/>
              <a:t>and Instagram posts are not upto mark also. </a:t>
            </a:r>
          </a:p>
          <a:p>
            <a:r>
              <a:rPr lang="en-US" sz="1400"/>
              <a:t>In this digital era, </a:t>
            </a:r>
            <a:r>
              <a:rPr lang="en-US" sz="1600" b="1">
                <a:solidFill>
                  <a:srgbClr val="FF0000"/>
                </a:solidFill>
              </a:rPr>
              <a:t>ignoring online platforms is a grave error</a:t>
            </a:r>
            <a:r>
              <a:rPr lang="en-US" sz="1400"/>
              <a:t>.</a:t>
            </a:r>
          </a:p>
          <a:p>
            <a:endParaRPr lang="en-US" sz="1400"/>
          </a:p>
          <a:p>
            <a:endParaRPr lang="en-US" sz="1400"/>
          </a:p>
          <a:p>
            <a:r>
              <a:rPr lang="en-US" sz="1400"/>
              <a:t> To leverage social media platforms in promoting tourism, my suggestions will be : </a:t>
            </a:r>
          </a:p>
          <a:p>
            <a:r>
              <a:rPr lang="en-US"/>
              <a:t>  </a:t>
            </a:r>
            <a:endParaRPr lang="en-US" sz="1800"/>
          </a:p>
        </p:txBody>
      </p:sp>
      <p:sp>
        <p:nvSpPr>
          <p:cNvPr id="6" name="TextBox 5">
            <a:extLst>
              <a:ext uri="{FF2B5EF4-FFF2-40B4-BE49-F238E27FC236}">
                <a16:creationId xmlns:a16="http://schemas.microsoft.com/office/drawing/2014/main" id="{05081142-AA1C-B150-2CF0-9AA378FF96A5}"/>
              </a:ext>
            </a:extLst>
          </p:cNvPr>
          <p:cNvSpPr txBox="1"/>
          <p:nvPr/>
        </p:nvSpPr>
        <p:spPr>
          <a:xfrm>
            <a:off x="0" y="93306"/>
            <a:ext cx="1268963" cy="276999"/>
          </a:xfrm>
          <a:prstGeom prst="rect">
            <a:avLst/>
          </a:prstGeom>
          <a:noFill/>
        </p:spPr>
        <p:txBody>
          <a:bodyPr wrap="square">
            <a:spAutoFit/>
          </a:bodyPr>
          <a:lstStyle/>
          <a:p>
            <a:r>
              <a:rPr lang="en-IN" sz="1200" b="1" i="1"/>
              <a:t>Continued</a:t>
            </a:r>
            <a:r>
              <a:rPr lang="en-IN" sz="1200" b="1" i="1">
                <a:sym typeface="Wingdings" panose="05000000000000000000" pitchFamily="2" charset="2"/>
              </a:rPr>
              <a:t></a:t>
            </a:r>
            <a:endParaRPr lang="en-IN" sz="1200"/>
          </a:p>
        </p:txBody>
      </p:sp>
      <p:cxnSp>
        <p:nvCxnSpPr>
          <p:cNvPr id="10" name="Straight Arrow Connector 9">
            <a:extLst>
              <a:ext uri="{FF2B5EF4-FFF2-40B4-BE49-F238E27FC236}">
                <a16:creationId xmlns:a16="http://schemas.microsoft.com/office/drawing/2014/main" id="{B58BC140-B309-4DF5-16D9-09C94A3D1B9B}"/>
              </a:ext>
            </a:extLst>
          </p:cNvPr>
          <p:cNvCxnSpPr>
            <a:cxnSpLocks/>
          </p:cNvCxnSpPr>
          <p:nvPr/>
        </p:nvCxnSpPr>
        <p:spPr>
          <a:xfrm>
            <a:off x="4907902" y="3433665"/>
            <a:ext cx="5505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83E9A2E6-D431-81D9-3AEC-1E4AA69C59CA}"/>
              </a:ext>
            </a:extLst>
          </p:cNvPr>
          <p:cNvGrpSpPr/>
          <p:nvPr/>
        </p:nvGrpSpPr>
        <p:grpSpPr>
          <a:xfrm>
            <a:off x="5236030" y="447871"/>
            <a:ext cx="7084006" cy="5285787"/>
            <a:chOff x="5223071" y="447871"/>
            <a:chExt cx="7084006" cy="5285787"/>
          </a:xfrm>
        </p:grpSpPr>
        <p:graphicFrame>
          <p:nvGraphicFramePr>
            <p:cNvPr id="8" name="Diagram 7">
              <a:extLst>
                <a:ext uri="{FF2B5EF4-FFF2-40B4-BE49-F238E27FC236}">
                  <a16:creationId xmlns:a16="http://schemas.microsoft.com/office/drawing/2014/main" id="{70BEEDC7-FA15-1A80-995C-FBFB513A6442}"/>
                </a:ext>
              </a:extLst>
            </p:cNvPr>
            <p:cNvGraphicFramePr/>
            <p:nvPr>
              <p:extLst>
                <p:ext uri="{D42A27DB-BD31-4B8C-83A1-F6EECF244321}">
                  <p14:modId xmlns:p14="http://schemas.microsoft.com/office/powerpoint/2010/main" val="604230912"/>
                </p:ext>
              </p:extLst>
            </p:nvPr>
          </p:nvGraphicFramePr>
          <p:xfrm>
            <a:off x="5223071" y="447871"/>
            <a:ext cx="7084006" cy="5285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a:extLst>
                <a:ext uri="{FF2B5EF4-FFF2-40B4-BE49-F238E27FC236}">
                  <a16:creationId xmlns:a16="http://schemas.microsoft.com/office/drawing/2014/main" id="{EFDED6E0-0CDD-C343-F24D-77F6CBB087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0298" y="2022803"/>
              <a:ext cx="944781" cy="1028308"/>
            </a:xfrm>
            <a:prstGeom prst="rect">
              <a:avLst/>
            </a:prstGeom>
          </p:spPr>
        </p:pic>
      </p:grpSp>
    </p:spTree>
    <p:extLst>
      <p:ext uri="{BB962C8B-B14F-4D97-AF65-F5344CB8AC3E}">
        <p14:creationId xmlns:p14="http://schemas.microsoft.com/office/powerpoint/2010/main" val="1075547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AD3B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BD9714-E56E-9D9C-4798-AA0B7684C380}"/>
              </a:ext>
            </a:extLst>
          </p:cNvPr>
          <p:cNvSpPr txBox="1"/>
          <p:nvPr/>
        </p:nvSpPr>
        <p:spPr>
          <a:xfrm>
            <a:off x="2146042" y="194579"/>
            <a:ext cx="8817428" cy="584775"/>
          </a:xfrm>
          <a:prstGeom prst="rect">
            <a:avLst/>
          </a:prstGeom>
          <a:noFill/>
        </p:spPr>
        <p:txBody>
          <a:bodyPr wrap="square" rtlCol="0">
            <a:spAutoFit/>
          </a:bodyPr>
          <a:lstStyle/>
          <a:p>
            <a:r>
              <a:rPr lang="en-IN" sz="1600" b="1">
                <a:latin typeface="Comic Sans MS" panose="030F0702030302020204" pitchFamily="66" charset="0"/>
              </a:rPr>
              <a:t>Dubai has made itself a business hub and enjoy massive business tourism. </a:t>
            </a:r>
          </a:p>
          <a:p>
            <a:r>
              <a:rPr lang="en-IN" sz="1600" b="1">
                <a:latin typeface="Comic Sans MS" panose="030F0702030302020204" pitchFamily="66" charset="0"/>
              </a:rPr>
              <a:t>Can Hyderabad emulate the Dubai model ?</a:t>
            </a:r>
          </a:p>
        </p:txBody>
      </p:sp>
      <p:cxnSp>
        <p:nvCxnSpPr>
          <p:cNvPr id="5" name="Straight Connector 4">
            <a:extLst>
              <a:ext uri="{FF2B5EF4-FFF2-40B4-BE49-F238E27FC236}">
                <a16:creationId xmlns:a16="http://schemas.microsoft.com/office/drawing/2014/main" id="{EDBB0CCD-D273-57C2-EDD0-EB54C40FB021}"/>
              </a:ext>
            </a:extLst>
          </p:cNvPr>
          <p:cNvCxnSpPr>
            <a:cxnSpLocks/>
          </p:cNvCxnSpPr>
          <p:nvPr/>
        </p:nvCxnSpPr>
        <p:spPr>
          <a:xfrm>
            <a:off x="0" y="898258"/>
            <a:ext cx="1219200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3666A9C-E865-DBCF-4DAB-D76D4A89CC9A}"/>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3097762"/>
            <a:ext cx="12192000" cy="3853543"/>
          </a:xfrm>
          <a:prstGeom prst="rect">
            <a:avLst/>
          </a:prstGeom>
        </p:spPr>
      </p:pic>
      <p:sp>
        <p:nvSpPr>
          <p:cNvPr id="10" name="TextBox 9">
            <a:extLst>
              <a:ext uri="{FF2B5EF4-FFF2-40B4-BE49-F238E27FC236}">
                <a16:creationId xmlns:a16="http://schemas.microsoft.com/office/drawing/2014/main" id="{00EA6294-2215-7FB3-CC4E-3DD9F0C5C956}"/>
              </a:ext>
            </a:extLst>
          </p:cNvPr>
          <p:cNvSpPr txBox="1"/>
          <p:nvPr/>
        </p:nvSpPr>
        <p:spPr>
          <a:xfrm>
            <a:off x="297646" y="1054359"/>
            <a:ext cx="11790784" cy="2985433"/>
          </a:xfrm>
          <a:prstGeom prst="rect">
            <a:avLst/>
          </a:prstGeom>
          <a:noFill/>
        </p:spPr>
        <p:txBody>
          <a:bodyPr wrap="square" rtlCol="0">
            <a:spAutoFit/>
          </a:bodyPr>
          <a:lstStyle/>
          <a:p>
            <a:r>
              <a:rPr lang="en-IN" b="1">
                <a:solidFill>
                  <a:schemeClr val="accent1">
                    <a:lumMod val="75000"/>
                  </a:schemeClr>
                </a:solidFill>
                <a:latin typeface="Comic Sans MS" panose="030F0702030302020204" pitchFamily="66" charset="0"/>
              </a:rPr>
              <a:t>Dubai’s business model:</a:t>
            </a:r>
          </a:p>
          <a:p>
            <a:endParaRPr lang="en-IN" sz="1400"/>
          </a:p>
          <a:p>
            <a:r>
              <a:rPr lang="en-IN" sz="1400"/>
              <a:t>From the barren desert to </a:t>
            </a:r>
            <a:r>
              <a:rPr lang="en-IN" sz="1400" b="1"/>
              <a:t>world’d 28</a:t>
            </a:r>
            <a:r>
              <a:rPr lang="en-IN" sz="1400" b="1" baseline="30000"/>
              <a:t>th</a:t>
            </a:r>
            <a:r>
              <a:rPr lang="en-IN" sz="1400" b="1"/>
              <a:t> wealthiest city(third quarter of 2022) Dubai </a:t>
            </a:r>
            <a:r>
              <a:rPr lang="en-IN" sz="1400"/>
              <a:t>has become such an important business hub that out of the 500 biggest companies in the world, 140 companies have their headquarters in this tiny city Dubai. Their top three key growth drivers are : </a:t>
            </a:r>
          </a:p>
          <a:p>
            <a:endParaRPr lang="en-IN" sz="1400"/>
          </a:p>
          <a:p>
            <a:pPr marL="342900" indent="-342900">
              <a:buAutoNum type="arabicParenR"/>
            </a:pPr>
            <a:r>
              <a:rPr lang="en-IN" sz="1400" b="1"/>
              <a:t>Strategic location</a:t>
            </a:r>
            <a:r>
              <a:rPr lang="en-IN" sz="1400"/>
              <a:t> for air transportation to connect most important regions of the world.</a:t>
            </a:r>
          </a:p>
          <a:p>
            <a:endParaRPr lang="en-IN" sz="1400"/>
          </a:p>
          <a:p>
            <a:r>
              <a:rPr lang="en-IN" sz="1400" b="1"/>
              <a:t>2)     Jebel Ali port</a:t>
            </a:r>
            <a:r>
              <a:rPr lang="en-IN" sz="1400"/>
              <a:t>, which is 9</a:t>
            </a:r>
            <a:r>
              <a:rPr lang="en-IN" sz="1400" baseline="30000"/>
              <a:t>th</a:t>
            </a:r>
            <a:r>
              <a:rPr lang="en-IN" sz="1400"/>
              <a:t> busiest port in the world that provide important logistic service and  have advanced storage and cooling facilities specially for perishable products.</a:t>
            </a:r>
          </a:p>
          <a:p>
            <a:endParaRPr lang="en-IN" sz="1400"/>
          </a:p>
          <a:p>
            <a:r>
              <a:rPr lang="en-IN" sz="1400" b="1"/>
              <a:t>3)     </a:t>
            </a:r>
            <a:r>
              <a:rPr lang="en-IN" sz="1400"/>
              <a:t>Created an </a:t>
            </a:r>
            <a:r>
              <a:rPr lang="en-IN" sz="1400" b="1"/>
              <a:t>irreplaceable, irreversible, </a:t>
            </a:r>
            <a:r>
              <a:rPr lang="en-IN" sz="1600" b="1"/>
              <a:t>global business ecosystem</a:t>
            </a:r>
            <a:endParaRPr lang="en-US" sz="1600" b="0" i="0">
              <a:effectLst/>
              <a:latin typeface="Söhne"/>
            </a:endParaRPr>
          </a:p>
          <a:p>
            <a:endParaRPr lang="en-US" sz="1400">
              <a:latin typeface="Söhne"/>
            </a:endParaRPr>
          </a:p>
          <a:p>
            <a:endParaRPr lang="en-IN" sz="1400" b="1"/>
          </a:p>
        </p:txBody>
      </p:sp>
      <p:sp>
        <p:nvSpPr>
          <p:cNvPr id="14" name="TextBox 13">
            <a:extLst>
              <a:ext uri="{FF2B5EF4-FFF2-40B4-BE49-F238E27FC236}">
                <a16:creationId xmlns:a16="http://schemas.microsoft.com/office/drawing/2014/main" id="{852A0E67-A164-4D3F-3E05-0C7390250902}"/>
              </a:ext>
            </a:extLst>
          </p:cNvPr>
          <p:cNvSpPr txBox="1"/>
          <p:nvPr/>
        </p:nvSpPr>
        <p:spPr>
          <a:xfrm>
            <a:off x="10240348" y="6556548"/>
            <a:ext cx="1446244" cy="261610"/>
          </a:xfrm>
          <a:prstGeom prst="rect">
            <a:avLst/>
          </a:prstGeom>
          <a:noFill/>
        </p:spPr>
        <p:txBody>
          <a:bodyPr wrap="square" rtlCol="0">
            <a:spAutoFit/>
          </a:bodyPr>
          <a:lstStyle/>
          <a:p>
            <a:r>
              <a:rPr lang="en-IN" sz="1100" b="1" i="1"/>
              <a:t>To be Continued</a:t>
            </a:r>
            <a:r>
              <a:rPr lang="en-IN" sz="1100" b="1" i="1">
                <a:sym typeface="Wingdings" panose="05000000000000000000" pitchFamily="2" charset="2"/>
              </a:rPr>
              <a:t></a:t>
            </a:r>
            <a:endParaRPr lang="en-IN" sz="1100" b="1" i="1"/>
          </a:p>
        </p:txBody>
      </p:sp>
    </p:spTree>
    <p:extLst>
      <p:ext uri="{BB962C8B-B14F-4D97-AF65-F5344CB8AC3E}">
        <p14:creationId xmlns:p14="http://schemas.microsoft.com/office/powerpoint/2010/main" val="40475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4FDE35-8634-866F-A5D0-53A57E972235}"/>
              </a:ext>
            </a:extLst>
          </p:cNvPr>
          <p:cNvSpPr txBox="1"/>
          <p:nvPr/>
        </p:nvSpPr>
        <p:spPr>
          <a:xfrm>
            <a:off x="0" y="46653"/>
            <a:ext cx="1268963" cy="276999"/>
          </a:xfrm>
          <a:prstGeom prst="rect">
            <a:avLst/>
          </a:prstGeom>
          <a:noFill/>
        </p:spPr>
        <p:txBody>
          <a:bodyPr wrap="square">
            <a:spAutoFit/>
          </a:bodyPr>
          <a:lstStyle/>
          <a:p>
            <a:r>
              <a:rPr lang="en-IN" sz="1200" b="1" i="1"/>
              <a:t>Continued</a:t>
            </a:r>
            <a:r>
              <a:rPr lang="en-IN" sz="1200" b="1" i="1">
                <a:sym typeface="Wingdings" panose="05000000000000000000" pitchFamily="2" charset="2"/>
              </a:rPr>
              <a:t></a:t>
            </a:r>
            <a:endParaRPr lang="en-IN" sz="1200"/>
          </a:p>
        </p:txBody>
      </p:sp>
      <p:sp>
        <p:nvSpPr>
          <p:cNvPr id="3" name="TextBox 2">
            <a:extLst>
              <a:ext uri="{FF2B5EF4-FFF2-40B4-BE49-F238E27FC236}">
                <a16:creationId xmlns:a16="http://schemas.microsoft.com/office/drawing/2014/main" id="{9DAB33AC-ADE1-A13D-AD70-8F5082FE2836}"/>
              </a:ext>
            </a:extLst>
          </p:cNvPr>
          <p:cNvSpPr txBox="1"/>
          <p:nvPr/>
        </p:nvSpPr>
        <p:spPr>
          <a:xfrm>
            <a:off x="2368419" y="597159"/>
            <a:ext cx="7455162" cy="400110"/>
          </a:xfrm>
          <a:prstGeom prst="rect">
            <a:avLst/>
          </a:prstGeom>
          <a:solidFill>
            <a:schemeClr val="accent2">
              <a:lumMod val="50000"/>
            </a:schemeClr>
          </a:solidFill>
          <a:ln w="28575">
            <a:solidFill>
              <a:schemeClr val="accent1"/>
            </a:solidFill>
          </a:ln>
        </p:spPr>
        <p:txBody>
          <a:bodyPr wrap="square" rtlCol="0">
            <a:spAutoFit/>
          </a:bodyPr>
          <a:lstStyle/>
          <a:p>
            <a:r>
              <a:rPr lang="en-US" sz="2000" b="1">
                <a:solidFill>
                  <a:schemeClr val="bg1"/>
                </a:solidFill>
                <a:latin typeface="Comic Sans MS" panose="030F0702030302020204" pitchFamily="66" charset="0"/>
              </a:rPr>
              <a:t>Similarities between Hyderabad and Dubai as business hub </a:t>
            </a:r>
            <a:endParaRPr lang="en-IN" sz="2000" b="1">
              <a:solidFill>
                <a:schemeClr val="bg1"/>
              </a:solidFill>
              <a:latin typeface="Comic Sans MS" panose="030F0702030302020204" pitchFamily="66" charset="0"/>
            </a:endParaRPr>
          </a:p>
        </p:txBody>
      </p:sp>
      <p:sp>
        <p:nvSpPr>
          <p:cNvPr id="4" name="TextBox 3">
            <a:extLst>
              <a:ext uri="{FF2B5EF4-FFF2-40B4-BE49-F238E27FC236}">
                <a16:creationId xmlns:a16="http://schemas.microsoft.com/office/drawing/2014/main" id="{FA0C070B-E9F8-8A1B-D13A-27999809383B}"/>
              </a:ext>
            </a:extLst>
          </p:cNvPr>
          <p:cNvSpPr txBox="1"/>
          <p:nvPr/>
        </p:nvSpPr>
        <p:spPr>
          <a:xfrm>
            <a:off x="1390261" y="1250303"/>
            <a:ext cx="8910735" cy="3970318"/>
          </a:xfrm>
          <a:prstGeom prst="rect">
            <a:avLst/>
          </a:prstGeom>
          <a:noFill/>
          <a:ln>
            <a:solidFill>
              <a:schemeClr val="accent2">
                <a:lumMod val="50000"/>
              </a:schemeClr>
            </a:solidFill>
          </a:ln>
        </p:spPr>
        <p:txBody>
          <a:bodyPr wrap="square" rtlCol="0">
            <a:spAutoFit/>
          </a:bodyPr>
          <a:lstStyle/>
          <a:p>
            <a:pPr algn="l"/>
            <a:endParaRPr lang="en-US" b="1" i="1" u="sng">
              <a:solidFill>
                <a:schemeClr val="accent1">
                  <a:lumMod val="75000"/>
                </a:schemeClr>
              </a:solidFill>
              <a:effectLst/>
              <a:latin typeface="Söhne"/>
            </a:endParaRPr>
          </a:p>
          <a:p>
            <a:pPr algn="l"/>
            <a:r>
              <a:rPr lang="en-US" b="1" i="1" u="sng">
                <a:solidFill>
                  <a:schemeClr val="accent1">
                    <a:lumMod val="75000"/>
                  </a:schemeClr>
                </a:solidFill>
                <a:effectLst/>
                <a:latin typeface="Söhne"/>
              </a:rPr>
              <a:t>Strategic Location</a:t>
            </a:r>
            <a:r>
              <a:rPr lang="en-US" b="0" i="0">
                <a:effectLst/>
                <a:latin typeface="Söhne"/>
              </a:rPr>
              <a:t>: </a:t>
            </a:r>
          </a:p>
          <a:p>
            <a:pPr algn="l"/>
            <a:r>
              <a:rPr lang="en-US" sz="1400" b="0" i="0">
                <a:effectLst/>
                <a:latin typeface="Söhne"/>
              </a:rPr>
              <a:t>Both cities are strategically located, making them important trading hubs</a:t>
            </a:r>
            <a:r>
              <a:rPr lang="en-US" sz="1400" b="1" i="0">
                <a:effectLst/>
                <a:latin typeface="Söhne"/>
              </a:rPr>
              <a:t>. Hyderabad is located in the heart of India, making it a gateway to the South Asian market</a:t>
            </a:r>
            <a:r>
              <a:rPr lang="en-US" sz="1400" b="0" i="0">
                <a:effectLst/>
                <a:latin typeface="Söhne"/>
              </a:rPr>
              <a:t>, while Dubai is situated at the crossroads of Asia, Europe, and Africa, making it an important hub for global trade.</a:t>
            </a:r>
          </a:p>
          <a:p>
            <a:pPr algn="l"/>
            <a:endParaRPr lang="en-US" b="0" i="0">
              <a:effectLst/>
              <a:latin typeface="Söhne"/>
            </a:endParaRPr>
          </a:p>
          <a:p>
            <a:pPr algn="l"/>
            <a:r>
              <a:rPr lang="en-US" b="1" i="1" u="sng">
                <a:solidFill>
                  <a:schemeClr val="accent1">
                    <a:lumMod val="75000"/>
                  </a:schemeClr>
                </a:solidFill>
                <a:effectLst/>
                <a:latin typeface="Söhne"/>
              </a:rPr>
              <a:t>Infrastructure</a:t>
            </a:r>
            <a:r>
              <a:rPr lang="en-US" b="0" i="0">
                <a:effectLst/>
                <a:latin typeface="Söhne"/>
              </a:rPr>
              <a:t>: </a:t>
            </a:r>
          </a:p>
          <a:p>
            <a:pPr algn="l"/>
            <a:r>
              <a:rPr lang="en-US" sz="1400" b="0" i="0">
                <a:effectLst/>
                <a:latin typeface="Söhne"/>
              </a:rPr>
              <a:t>Both Hyderabad and Dubai have </a:t>
            </a:r>
            <a:r>
              <a:rPr lang="en-US" sz="1400" b="1" i="0">
                <a:effectLst/>
                <a:latin typeface="Söhne"/>
              </a:rPr>
              <a:t>invested heavily in infrastructure development, including modern airports, road networks, and high-speed internet connectivity</a:t>
            </a:r>
            <a:r>
              <a:rPr lang="en-US" sz="1400" b="0" i="0">
                <a:effectLst/>
                <a:latin typeface="Söhne"/>
              </a:rPr>
              <a:t>. This has helped both cities to attract business investments and establish themselves as modern business centers.</a:t>
            </a:r>
          </a:p>
          <a:p>
            <a:pPr algn="l"/>
            <a:endParaRPr lang="en-US" sz="1400" b="0" i="0">
              <a:effectLst/>
              <a:latin typeface="Söhne"/>
            </a:endParaRPr>
          </a:p>
          <a:p>
            <a:pPr algn="l"/>
            <a:r>
              <a:rPr lang="en-US" b="1" i="1" u="sng">
                <a:solidFill>
                  <a:schemeClr val="accent1">
                    <a:lumMod val="75000"/>
                  </a:schemeClr>
                </a:solidFill>
                <a:effectLst/>
                <a:latin typeface="Söhne"/>
              </a:rPr>
              <a:t>Business-friendly policies</a:t>
            </a:r>
            <a:r>
              <a:rPr lang="en-US" b="0" i="0">
                <a:effectLst/>
                <a:latin typeface="Söhne"/>
              </a:rPr>
              <a:t>:</a:t>
            </a:r>
          </a:p>
          <a:p>
            <a:pPr algn="l"/>
            <a:r>
              <a:rPr lang="en-US" b="0" i="0">
                <a:effectLst/>
                <a:latin typeface="Söhne"/>
              </a:rPr>
              <a:t> </a:t>
            </a:r>
            <a:r>
              <a:rPr lang="en-US" sz="1400" b="0" i="0">
                <a:effectLst/>
                <a:latin typeface="Söhne"/>
              </a:rPr>
              <a:t>Both Hyderabad and Dubai have </a:t>
            </a:r>
            <a:r>
              <a:rPr lang="en-US" sz="1400" b="1" i="0">
                <a:effectLst/>
                <a:latin typeface="Söhne"/>
              </a:rPr>
              <a:t>implemented policies to attract foreign investment and encourage business growth</a:t>
            </a:r>
            <a:r>
              <a:rPr lang="en-US" sz="1400" b="0" i="0">
                <a:effectLst/>
                <a:latin typeface="Söhne"/>
              </a:rPr>
              <a:t>. For example, Dubai has a liberal tax regime, which includes zero corporate and personal income taxes, while Hyderabad has implemented policies to simplify business registration and licensing procedures.</a:t>
            </a:r>
          </a:p>
          <a:p>
            <a:endParaRPr lang="en-IN"/>
          </a:p>
        </p:txBody>
      </p:sp>
      <p:sp>
        <p:nvSpPr>
          <p:cNvPr id="5" name="TextBox 4">
            <a:extLst>
              <a:ext uri="{FF2B5EF4-FFF2-40B4-BE49-F238E27FC236}">
                <a16:creationId xmlns:a16="http://schemas.microsoft.com/office/drawing/2014/main" id="{1DCA3BF6-C296-F924-EC1D-A3B88E1632BA}"/>
              </a:ext>
            </a:extLst>
          </p:cNvPr>
          <p:cNvSpPr txBox="1"/>
          <p:nvPr/>
        </p:nvSpPr>
        <p:spPr>
          <a:xfrm>
            <a:off x="10240348" y="6556548"/>
            <a:ext cx="1446244" cy="261610"/>
          </a:xfrm>
          <a:prstGeom prst="rect">
            <a:avLst/>
          </a:prstGeom>
          <a:noFill/>
        </p:spPr>
        <p:txBody>
          <a:bodyPr wrap="square" rtlCol="0">
            <a:spAutoFit/>
          </a:bodyPr>
          <a:lstStyle/>
          <a:p>
            <a:r>
              <a:rPr lang="en-IN" sz="1100" b="1" i="1"/>
              <a:t>To be Continued</a:t>
            </a:r>
            <a:r>
              <a:rPr lang="en-IN" sz="1100" b="1" i="1">
                <a:sym typeface="Wingdings" panose="05000000000000000000" pitchFamily="2" charset="2"/>
              </a:rPr>
              <a:t></a:t>
            </a:r>
            <a:endParaRPr lang="en-IN" sz="1100" b="1" i="1"/>
          </a:p>
        </p:txBody>
      </p:sp>
    </p:spTree>
    <p:extLst>
      <p:ext uri="{BB962C8B-B14F-4D97-AF65-F5344CB8AC3E}">
        <p14:creationId xmlns:p14="http://schemas.microsoft.com/office/powerpoint/2010/main" val="3824748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4FDE35-8634-866F-A5D0-53A57E972235}"/>
              </a:ext>
            </a:extLst>
          </p:cNvPr>
          <p:cNvSpPr txBox="1"/>
          <p:nvPr/>
        </p:nvSpPr>
        <p:spPr>
          <a:xfrm>
            <a:off x="0" y="93306"/>
            <a:ext cx="1268963" cy="276999"/>
          </a:xfrm>
          <a:prstGeom prst="rect">
            <a:avLst/>
          </a:prstGeom>
          <a:noFill/>
        </p:spPr>
        <p:txBody>
          <a:bodyPr wrap="square">
            <a:spAutoFit/>
          </a:bodyPr>
          <a:lstStyle/>
          <a:p>
            <a:r>
              <a:rPr lang="en-IN" sz="1200" b="1" i="1"/>
              <a:t>Continued</a:t>
            </a:r>
            <a:r>
              <a:rPr lang="en-IN" sz="1200" b="1" i="1">
                <a:sym typeface="Wingdings" panose="05000000000000000000" pitchFamily="2" charset="2"/>
              </a:rPr>
              <a:t></a:t>
            </a:r>
            <a:endParaRPr lang="en-IN" sz="1200"/>
          </a:p>
        </p:txBody>
      </p:sp>
      <p:sp>
        <p:nvSpPr>
          <p:cNvPr id="3" name="TextBox 2">
            <a:extLst>
              <a:ext uri="{FF2B5EF4-FFF2-40B4-BE49-F238E27FC236}">
                <a16:creationId xmlns:a16="http://schemas.microsoft.com/office/drawing/2014/main" id="{9DAB33AC-ADE1-A13D-AD70-8F5082FE2836}"/>
              </a:ext>
            </a:extLst>
          </p:cNvPr>
          <p:cNvSpPr txBox="1"/>
          <p:nvPr/>
        </p:nvSpPr>
        <p:spPr>
          <a:xfrm>
            <a:off x="2368418" y="231805"/>
            <a:ext cx="7689981" cy="400110"/>
          </a:xfrm>
          <a:prstGeom prst="rect">
            <a:avLst/>
          </a:prstGeom>
          <a:solidFill>
            <a:schemeClr val="accent2">
              <a:lumMod val="50000"/>
            </a:schemeClr>
          </a:solidFill>
          <a:ln w="28575">
            <a:solidFill>
              <a:schemeClr val="accent1"/>
            </a:solidFill>
          </a:ln>
        </p:spPr>
        <p:txBody>
          <a:bodyPr wrap="square" rtlCol="0">
            <a:spAutoFit/>
          </a:bodyPr>
          <a:lstStyle/>
          <a:p>
            <a:r>
              <a:rPr lang="en-US" sz="2000" b="1">
                <a:solidFill>
                  <a:schemeClr val="bg1"/>
                </a:solidFill>
                <a:latin typeface="Comic Sans MS" panose="030F0702030302020204" pitchFamily="66" charset="0"/>
              </a:rPr>
              <a:t>Differences between Hyderabad and Dubai as business hub </a:t>
            </a:r>
            <a:endParaRPr lang="en-IN" sz="2000" b="1">
              <a:solidFill>
                <a:schemeClr val="bg1"/>
              </a:solidFill>
              <a:latin typeface="Comic Sans MS" panose="030F0702030302020204" pitchFamily="66" charset="0"/>
            </a:endParaRPr>
          </a:p>
        </p:txBody>
      </p:sp>
      <p:sp>
        <p:nvSpPr>
          <p:cNvPr id="4" name="TextBox 3">
            <a:extLst>
              <a:ext uri="{FF2B5EF4-FFF2-40B4-BE49-F238E27FC236}">
                <a16:creationId xmlns:a16="http://schemas.microsoft.com/office/drawing/2014/main" id="{FA0C070B-E9F8-8A1B-D13A-27999809383B}"/>
              </a:ext>
            </a:extLst>
          </p:cNvPr>
          <p:cNvSpPr txBox="1"/>
          <p:nvPr/>
        </p:nvSpPr>
        <p:spPr>
          <a:xfrm>
            <a:off x="111965" y="735955"/>
            <a:ext cx="11625945" cy="5601533"/>
          </a:xfrm>
          <a:prstGeom prst="rect">
            <a:avLst/>
          </a:prstGeom>
          <a:noFill/>
          <a:ln>
            <a:solidFill>
              <a:schemeClr val="accent6">
                <a:lumMod val="75000"/>
              </a:schemeClr>
            </a:solidFill>
          </a:ln>
        </p:spPr>
        <p:txBody>
          <a:bodyPr wrap="square" rtlCol="0">
            <a:spAutoFit/>
          </a:bodyPr>
          <a:lstStyle/>
          <a:p>
            <a:pPr algn="l"/>
            <a:endParaRPr lang="en-US" sz="1400" b="0" i="0">
              <a:effectLst/>
              <a:latin typeface="Söhne"/>
            </a:endParaRPr>
          </a:p>
          <a:p>
            <a:pPr algn="l"/>
            <a:r>
              <a:rPr lang="en-US" sz="1400" b="0" i="0">
                <a:effectLst/>
                <a:latin typeface="Söhne"/>
              </a:rPr>
              <a:t>While Hyderabad has the potential to grow as a business hub, </a:t>
            </a:r>
            <a:r>
              <a:rPr lang="en-US" sz="1400" b="1" i="0">
                <a:effectLst/>
                <a:latin typeface="Söhne"/>
              </a:rPr>
              <a:t>there are several factors that could limit its growth in comparison to Dubai</a:t>
            </a:r>
            <a:r>
              <a:rPr lang="en-US" sz="1400" b="0" i="0">
                <a:effectLst/>
                <a:latin typeface="Söhne"/>
              </a:rPr>
              <a:t>. These include :</a:t>
            </a:r>
            <a:endParaRPr lang="en-US" sz="1400" b="1" i="1" u="sng">
              <a:effectLst/>
              <a:latin typeface="Söhne"/>
            </a:endParaRPr>
          </a:p>
          <a:p>
            <a:endParaRPr lang="en-IN"/>
          </a:p>
          <a:p>
            <a:r>
              <a:rPr lang="en-US" b="1" i="1" u="sng">
                <a:solidFill>
                  <a:srgbClr val="C00000"/>
                </a:solidFill>
                <a:effectLst/>
                <a:latin typeface="Söhne"/>
              </a:rPr>
              <a:t>Limited International Connectivity: </a:t>
            </a:r>
          </a:p>
          <a:p>
            <a:r>
              <a:rPr lang="en-US" sz="1400" b="0" i="0">
                <a:effectLst/>
                <a:latin typeface="Söhne"/>
              </a:rPr>
              <a:t>While </a:t>
            </a:r>
            <a:r>
              <a:rPr lang="en-US" sz="1400" b="1" i="0">
                <a:effectLst/>
                <a:latin typeface="Söhne"/>
              </a:rPr>
              <a:t>Hyderabad is well-connected to other major cities in India, it has limited international connectivity</a:t>
            </a:r>
            <a:r>
              <a:rPr lang="en-US" sz="1400" b="0" i="0">
                <a:effectLst/>
                <a:latin typeface="Söhne"/>
              </a:rPr>
              <a:t>. Currently, </a:t>
            </a:r>
            <a:r>
              <a:rPr lang="en-US" sz="1400" b="0" i="0">
                <a:solidFill>
                  <a:srgbClr val="C00000"/>
                </a:solidFill>
                <a:effectLst/>
                <a:latin typeface="Söhne"/>
              </a:rPr>
              <a:t>there are direct flights from Hyderabad to a limited number of international destinations, </a:t>
            </a:r>
            <a:r>
              <a:rPr lang="en-US" sz="1400" b="0" i="0">
                <a:effectLst/>
                <a:latin typeface="Söhne"/>
              </a:rPr>
              <a:t>which could limit its appeal to businesses looking for a global hub.</a:t>
            </a:r>
          </a:p>
          <a:p>
            <a:endParaRPr lang="en-US" sz="1400">
              <a:latin typeface="Söhne"/>
            </a:endParaRPr>
          </a:p>
          <a:p>
            <a:r>
              <a:rPr lang="en-US" b="1" i="1" u="sng">
                <a:solidFill>
                  <a:srgbClr val="C00000"/>
                </a:solidFill>
                <a:effectLst/>
                <a:latin typeface="Söhne"/>
              </a:rPr>
              <a:t>Political Instability: </a:t>
            </a:r>
          </a:p>
          <a:p>
            <a:r>
              <a:rPr lang="en-US" sz="1400" b="0" i="0">
                <a:effectLst/>
                <a:latin typeface="Söhne"/>
              </a:rPr>
              <a:t>While </a:t>
            </a:r>
            <a:r>
              <a:rPr lang="en-US" sz="1400" b="1" i="0">
                <a:effectLst/>
                <a:latin typeface="Söhne"/>
              </a:rPr>
              <a:t>Hyderabad is generally considered a stable city, the </a:t>
            </a:r>
            <a:r>
              <a:rPr lang="en-US" sz="1400" b="0" i="0">
                <a:solidFill>
                  <a:srgbClr val="C00000"/>
                </a:solidFill>
                <a:effectLst/>
                <a:latin typeface="Söhne"/>
              </a:rPr>
              <a:t>broader political environment in India can be volatile at times</a:t>
            </a:r>
            <a:r>
              <a:rPr lang="en-US" sz="1400" b="0" i="0">
                <a:effectLst/>
                <a:latin typeface="Söhne"/>
              </a:rPr>
              <a:t>. This can make it more difficult for businesses to operate, particularly those that rely on stable political and economic conditions.</a:t>
            </a:r>
          </a:p>
          <a:p>
            <a:endParaRPr lang="en-US" sz="1400">
              <a:latin typeface="Söhne"/>
            </a:endParaRPr>
          </a:p>
          <a:p>
            <a:r>
              <a:rPr lang="en-US" b="1" i="1" u="sng">
                <a:solidFill>
                  <a:srgbClr val="C00000"/>
                </a:solidFill>
                <a:effectLst/>
                <a:latin typeface="Söhne"/>
              </a:rPr>
              <a:t>Infrastructure: </a:t>
            </a:r>
          </a:p>
          <a:p>
            <a:r>
              <a:rPr lang="en-US" sz="1400" b="1" i="0">
                <a:effectLst/>
                <a:latin typeface="Söhne"/>
              </a:rPr>
              <a:t>While Hyderabad has made significant investments in infrastructure development in recent years, it still lags behind Dubai in terms of its overall infrastructure</a:t>
            </a:r>
            <a:r>
              <a:rPr lang="en-US" sz="1400" b="0" i="0">
                <a:effectLst/>
                <a:latin typeface="Söhne"/>
              </a:rPr>
              <a:t>. For example, </a:t>
            </a:r>
            <a:r>
              <a:rPr lang="en-US" sz="1400" b="0" i="0">
                <a:solidFill>
                  <a:srgbClr val="C00000"/>
                </a:solidFill>
                <a:effectLst/>
                <a:latin typeface="Söhne"/>
              </a:rPr>
              <a:t>Hyderabad's airport, while modern, is much smaller than Dubai's, and its road network is not as developed</a:t>
            </a:r>
            <a:r>
              <a:rPr lang="en-US" sz="1400" b="0" i="0">
                <a:effectLst/>
                <a:latin typeface="Söhne"/>
              </a:rPr>
              <a:t>. This could make it more difficult for Hyderabad to attract large businesses and multinational corporations.</a:t>
            </a:r>
          </a:p>
          <a:p>
            <a:endParaRPr lang="en-US" sz="1400">
              <a:latin typeface="Söhne"/>
            </a:endParaRPr>
          </a:p>
          <a:p>
            <a:r>
              <a:rPr lang="en-US" b="1" i="1" u="sng">
                <a:solidFill>
                  <a:srgbClr val="C00000"/>
                </a:solidFill>
                <a:effectLst/>
                <a:latin typeface="Söhne"/>
              </a:rPr>
              <a:t>Size, Population and Culture </a:t>
            </a:r>
            <a:r>
              <a:rPr lang="en-US" sz="1600" b="1" i="1" u="sng">
                <a:solidFill>
                  <a:srgbClr val="C00000"/>
                </a:solidFill>
                <a:effectLst/>
                <a:latin typeface="Söhne"/>
              </a:rPr>
              <a:t>: </a:t>
            </a:r>
          </a:p>
          <a:p>
            <a:r>
              <a:rPr lang="en-US" sz="1400" b="0" i="0">
                <a:effectLst/>
                <a:latin typeface="Söhne"/>
              </a:rPr>
              <a:t>Dubai is a much larger city than Hyderabad, with a population of over 3 million, while Hyderabad has a population of around 10 million. This makes Dubai a more attractive market for larger businesses, while </a:t>
            </a:r>
            <a:r>
              <a:rPr lang="en-US" sz="1400" b="1" i="0">
                <a:effectLst/>
                <a:latin typeface="Söhne"/>
              </a:rPr>
              <a:t>Hyderabad is better suited for startups and mid-sized enterprises</a:t>
            </a:r>
            <a:r>
              <a:rPr lang="en-US" sz="1400" b="0" i="0">
                <a:effectLst/>
                <a:latin typeface="Söhne"/>
              </a:rPr>
              <a:t>. Also </a:t>
            </a:r>
            <a:r>
              <a:rPr lang="en-US" sz="1400" b="1" i="0">
                <a:effectLst/>
                <a:latin typeface="Söhne"/>
              </a:rPr>
              <a:t>Dubai is a more cosmopolitan city</a:t>
            </a:r>
            <a:r>
              <a:rPr lang="en-US" sz="1400" b="0" i="0">
                <a:effectLst/>
                <a:latin typeface="Söhne"/>
              </a:rPr>
              <a:t>, with a diverse population made up of people from around the world. In contrast, </a:t>
            </a:r>
            <a:r>
              <a:rPr lang="en-US" sz="1400" b="1" i="0">
                <a:effectLst/>
                <a:latin typeface="Söhne"/>
              </a:rPr>
              <a:t>Hyderabad has a more traditional culture</a:t>
            </a:r>
            <a:r>
              <a:rPr lang="en-US" sz="1400" b="0" i="0">
                <a:effectLst/>
                <a:latin typeface="Söhne"/>
              </a:rPr>
              <a:t>, with a strong emphasis on family and community.</a:t>
            </a:r>
          </a:p>
          <a:p>
            <a:endParaRPr lang="en-US" sz="1400" b="0" i="0">
              <a:effectLst/>
              <a:latin typeface="Söhne"/>
            </a:endParaRPr>
          </a:p>
          <a:p>
            <a:endParaRPr lang="en-US" sz="1400" b="0" i="0">
              <a:effectLst/>
              <a:latin typeface="Söhne"/>
            </a:endParaRPr>
          </a:p>
          <a:p>
            <a:endParaRPr lang="en-IN"/>
          </a:p>
        </p:txBody>
      </p:sp>
      <p:sp>
        <p:nvSpPr>
          <p:cNvPr id="5" name="TextBox 4">
            <a:extLst>
              <a:ext uri="{FF2B5EF4-FFF2-40B4-BE49-F238E27FC236}">
                <a16:creationId xmlns:a16="http://schemas.microsoft.com/office/drawing/2014/main" id="{B3AFC09B-AFC5-CA17-5513-1C977A43BCA4}"/>
              </a:ext>
            </a:extLst>
          </p:cNvPr>
          <p:cNvSpPr txBox="1"/>
          <p:nvPr/>
        </p:nvSpPr>
        <p:spPr>
          <a:xfrm>
            <a:off x="10240348" y="6556548"/>
            <a:ext cx="1446244" cy="261610"/>
          </a:xfrm>
          <a:prstGeom prst="rect">
            <a:avLst/>
          </a:prstGeom>
          <a:noFill/>
        </p:spPr>
        <p:txBody>
          <a:bodyPr wrap="square" rtlCol="0">
            <a:spAutoFit/>
          </a:bodyPr>
          <a:lstStyle/>
          <a:p>
            <a:r>
              <a:rPr lang="en-IN" sz="1100" b="1" i="1"/>
              <a:t>To be Continued</a:t>
            </a:r>
            <a:r>
              <a:rPr lang="en-IN" sz="1100" b="1" i="1">
                <a:sym typeface="Wingdings" panose="05000000000000000000" pitchFamily="2" charset="2"/>
              </a:rPr>
              <a:t></a:t>
            </a:r>
            <a:endParaRPr lang="en-IN" sz="1100" b="1" i="1"/>
          </a:p>
        </p:txBody>
      </p:sp>
    </p:spTree>
    <p:extLst>
      <p:ext uri="{BB962C8B-B14F-4D97-AF65-F5344CB8AC3E}">
        <p14:creationId xmlns:p14="http://schemas.microsoft.com/office/powerpoint/2010/main" val="262354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BD9714-E56E-9D9C-4798-AA0B7684C380}"/>
              </a:ext>
            </a:extLst>
          </p:cNvPr>
          <p:cNvSpPr txBox="1"/>
          <p:nvPr/>
        </p:nvSpPr>
        <p:spPr>
          <a:xfrm>
            <a:off x="2397969" y="63950"/>
            <a:ext cx="8817428" cy="400110"/>
          </a:xfrm>
          <a:prstGeom prst="rect">
            <a:avLst/>
          </a:prstGeom>
          <a:noFill/>
        </p:spPr>
        <p:txBody>
          <a:bodyPr wrap="square" rtlCol="0">
            <a:spAutoFit/>
          </a:bodyPr>
          <a:lstStyle/>
          <a:p>
            <a:r>
              <a:rPr lang="en-IN" sz="1600" b="1">
                <a:latin typeface="Comic Sans MS" panose="030F0702030302020204" pitchFamily="66" charset="0"/>
              </a:rPr>
              <a:t>Can Hyderabad emulate the Dubai model ?- </a:t>
            </a:r>
            <a:r>
              <a:rPr lang="en-IN" b="1">
                <a:latin typeface="Comic Sans MS" panose="030F0702030302020204" pitchFamily="66" charset="0"/>
              </a:rPr>
              <a:t>the </a:t>
            </a:r>
            <a:r>
              <a:rPr lang="en-IN" sz="2000" b="1" i="1">
                <a:solidFill>
                  <a:srgbClr val="008000"/>
                </a:solidFill>
                <a:latin typeface="Comic Sans MS" panose="030F0702030302020204" pitchFamily="66" charset="0"/>
              </a:rPr>
              <a:t>SCOPES </a:t>
            </a:r>
            <a:endParaRPr lang="en-IN" b="1" i="1">
              <a:solidFill>
                <a:srgbClr val="008000"/>
              </a:solidFill>
              <a:latin typeface="Comic Sans MS" panose="030F0702030302020204" pitchFamily="66" charset="0"/>
            </a:endParaRPr>
          </a:p>
        </p:txBody>
      </p:sp>
      <p:cxnSp>
        <p:nvCxnSpPr>
          <p:cNvPr id="5" name="Straight Connector 4">
            <a:extLst>
              <a:ext uri="{FF2B5EF4-FFF2-40B4-BE49-F238E27FC236}">
                <a16:creationId xmlns:a16="http://schemas.microsoft.com/office/drawing/2014/main" id="{EDBB0CCD-D273-57C2-EDD0-EB54C40FB021}"/>
              </a:ext>
            </a:extLst>
          </p:cNvPr>
          <p:cNvCxnSpPr>
            <a:cxnSpLocks/>
          </p:cNvCxnSpPr>
          <p:nvPr/>
        </p:nvCxnSpPr>
        <p:spPr>
          <a:xfrm>
            <a:off x="0" y="479935"/>
            <a:ext cx="1219200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260CCD6-A316-2D1D-C9FB-F85C95F84240}"/>
              </a:ext>
            </a:extLst>
          </p:cNvPr>
          <p:cNvSpPr txBox="1"/>
          <p:nvPr/>
        </p:nvSpPr>
        <p:spPr>
          <a:xfrm>
            <a:off x="117800" y="601864"/>
            <a:ext cx="11956400" cy="5786199"/>
          </a:xfrm>
          <a:prstGeom prst="rect">
            <a:avLst/>
          </a:prstGeom>
          <a:noFill/>
          <a:ln>
            <a:solidFill>
              <a:schemeClr val="accent2">
                <a:lumMod val="50000"/>
              </a:schemeClr>
            </a:solidFill>
          </a:ln>
        </p:spPr>
        <p:txBody>
          <a:bodyPr wrap="square">
            <a:spAutoFit/>
          </a:bodyPr>
          <a:lstStyle/>
          <a:p>
            <a:pPr algn="just"/>
            <a:r>
              <a:rPr lang="en-US" sz="1400" b="0" i="0">
                <a:effectLst/>
                <a:latin typeface="Söhne"/>
              </a:rPr>
              <a:t>Hyderabad can learn from Dubai's success and take steps to create its own model that is tailored to its strengths to grow as a business hub. Some of these include:</a:t>
            </a:r>
          </a:p>
          <a:p>
            <a:pPr algn="just"/>
            <a:endParaRPr lang="en-US" sz="1400">
              <a:latin typeface="Söhne"/>
            </a:endParaRPr>
          </a:p>
          <a:p>
            <a:pPr algn="just"/>
            <a:r>
              <a:rPr lang="en-US" sz="1600" b="1" i="1">
                <a:solidFill>
                  <a:srgbClr val="008000"/>
                </a:solidFill>
                <a:effectLst/>
                <a:latin typeface="Söhne"/>
              </a:rPr>
              <a:t>Focus on Diversification: </a:t>
            </a:r>
          </a:p>
          <a:p>
            <a:pPr algn="just"/>
            <a:r>
              <a:rPr lang="en-US" sz="1400" b="0" i="0">
                <a:effectLst/>
                <a:latin typeface="Söhne"/>
              </a:rPr>
              <a:t>Dubai has achieved success by diversifying its economy, moving beyond oil and gas to sectors such as tourism, finance, and logistics. </a:t>
            </a:r>
            <a:r>
              <a:rPr lang="en-US" sz="1400" b="1" i="0">
                <a:effectLst/>
                <a:latin typeface="Söhne"/>
              </a:rPr>
              <a:t>Hyderabad can emulate this by continuing to invest in its technology industry while also diversifying into other sectors such as healthcare, biotech, and renewable energy</a:t>
            </a:r>
            <a:r>
              <a:rPr lang="en-US" sz="1400" b="0" i="0">
                <a:effectLst/>
                <a:latin typeface="Söhne"/>
              </a:rPr>
              <a:t>.</a:t>
            </a:r>
          </a:p>
          <a:p>
            <a:pPr algn="just"/>
            <a:endParaRPr lang="en-US" sz="1600" b="1" i="1">
              <a:solidFill>
                <a:srgbClr val="008000"/>
              </a:solidFill>
              <a:latin typeface="Söhne"/>
            </a:endParaRPr>
          </a:p>
          <a:p>
            <a:pPr algn="just"/>
            <a:r>
              <a:rPr lang="en-US" sz="1600" b="1" i="1">
                <a:solidFill>
                  <a:srgbClr val="008000"/>
                </a:solidFill>
                <a:effectLst/>
                <a:latin typeface="Söhne"/>
              </a:rPr>
              <a:t>Improve Infrastructure: </a:t>
            </a:r>
          </a:p>
          <a:p>
            <a:pPr algn="just"/>
            <a:r>
              <a:rPr lang="en-US" sz="1400" b="1" i="0">
                <a:effectLst/>
                <a:latin typeface="Söhne"/>
              </a:rPr>
              <a:t>Dubai has world-class infrastructure</a:t>
            </a:r>
            <a:r>
              <a:rPr lang="en-US" sz="1400" b="0" i="0">
                <a:effectLst/>
                <a:latin typeface="Söhne"/>
              </a:rPr>
              <a:t>, which has helped it attract investment and become a business hub. Hyderabad can emulate this by continuing to invest in its infrastructure, including its airports, roads, and public transportation systems.</a:t>
            </a:r>
          </a:p>
          <a:p>
            <a:pPr algn="just"/>
            <a:endParaRPr lang="en-US" sz="1400">
              <a:latin typeface="Söhne"/>
            </a:endParaRPr>
          </a:p>
          <a:p>
            <a:pPr algn="just"/>
            <a:r>
              <a:rPr lang="en-US" sz="1600" b="1" i="1">
                <a:solidFill>
                  <a:srgbClr val="008000"/>
                </a:solidFill>
                <a:effectLst/>
                <a:latin typeface="Söhne"/>
              </a:rPr>
              <a:t>Create a strong irreplaceable business ecosystem:</a:t>
            </a:r>
          </a:p>
          <a:p>
            <a:pPr algn="just"/>
            <a:r>
              <a:rPr lang="en-US" sz="1400" b="1" i="0">
                <a:effectLst/>
                <a:latin typeface="Söhne"/>
              </a:rPr>
              <a:t>Hyderabad has a thriving start-up ecosystem</a:t>
            </a:r>
            <a:r>
              <a:rPr lang="en-US" sz="1400" b="0" i="0">
                <a:effectLst/>
                <a:latin typeface="Söhne"/>
              </a:rPr>
              <a:t>, with several incubators, accelerators, and co-working spaces. The government of Telangana has implemented several initiatives to support start-ups, such as the T-Hub innovation center. Also </a:t>
            </a:r>
            <a:r>
              <a:rPr lang="en-US" sz="1400" b="1" i="0">
                <a:effectLst/>
                <a:latin typeface="Söhne"/>
              </a:rPr>
              <a:t>they have implemented several policies to attract investment</a:t>
            </a:r>
            <a:r>
              <a:rPr lang="en-US" sz="1400" b="0" i="0">
                <a:effectLst/>
                <a:latin typeface="Söhne"/>
              </a:rPr>
              <a:t>. For example, the Telangana State Industrial Project Approval and Self-Certification System (</a:t>
            </a:r>
            <a:r>
              <a:rPr lang="en-US" sz="1400" b="1" i="0">
                <a:effectLst/>
                <a:latin typeface="Söhne"/>
              </a:rPr>
              <a:t>TS-iPASS</a:t>
            </a:r>
            <a:r>
              <a:rPr lang="en-US" sz="1400" b="0" i="0">
                <a:effectLst/>
                <a:latin typeface="Söhne"/>
              </a:rPr>
              <a:t>) simplifies business registration and licensing procedures, and the Telangana State Industrial Infrastructure Corporation (</a:t>
            </a:r>
            <a:r>
              <a:rPr lang="en-US" sz="1400" b="1" i="0">
                <a:effectLst/>
                <a:latin typeface="Söhne"/>
              </a:rPr>
              <a:t>TSIIC</a:t>
            </a:r>
            <a:r>
              <a:rPr lang="en-US" sz="1400" b="0" i="0">
                <a:effectLst/>
                <a:latin typeface="Söhne"/>
              </a:rPr>
              <a:t>) provides land and infrastructure for industrial development. These together will help Hyderabad to create a irreplaceable strong business ecosystem.</a:t>
            </a:r>
          </a:p>
          <a:p>
            <a:pPr algn="just"/>
            <a:endParaRPr lang="en-US" sz="1400">
              <a:latin typeface="Söhne"/>
            </a:endParaRPr>
          </a:p>
          <a:p>
            <a:pPr algn="just"/>
            <a:endParaRPr lang="en-US" sz="1400">
              <a:latin typeface="Söhne"/>
            </a:endParaRPr>
          </a:p>
          <a:p>
            <a:pPr algn="just"/>
            <a:r>
              <a:rPr lang="en-US" sz="1400" b="0" i="0">
                <a:effectLst/>
                <a:latin typeface="Söhne"/>
              </a:rPr>
              <a:t>Overall, Hyderabad has several opportunities to grow as a business hub, particularly in the technology industry and as a start-up ecosystem. Its strategic location, pro-business policies, and infrastructure development provide a strong foundation for further growth and investment</a:t>
            </a:r>
            <a:r>
              <a:rPr lang="en-US" sz="1200" b="0" i="0">
                <a:solidFill>
                  <a:srgbClr val="374151"/>
                </a:solidFill>
                <a:effectLst/>
                <a:latin typeface="Söhne"/>
              </a:rPr>
              <a:t>.</a:t>
            </a:r>
          </a:p>
          <a:p>
            <a:pPr algn="just"/>
            <a:r>
              <a:rPr lang="en-US" sz="1400">
                <a:latin typeface="Söhne"/>
              </a:rPr>
              <a:t>This business tourism(MICE) will create more</a:t>
            </a:r>
            <a:r>
              <a:rPr lang="en-US" sz="1400" b="0" i="0">
                <a:effectLst/>
                <a:latin typeface="Söhne"/>
              </a:rPr>
              <a:t> lucrative market opportunities for the hospitality industry, airlines, transportation, and other related businesses.</a:t>
            </a:r>
          </a:p>
          <a:p>
            <a:pPr algn="just"/>
            <a:endParaRPr lang="en-US" sz="1400" b="1" i="1">
              <a:effectLst/>
              <a:latin typeface="Söhne"/>
            </a:endParaRPr>
          </a:p>
          <a:p>
            <a:pPr algn="just"/>
            <a:endParaRPr lang="en-US" sz="1400" b="0" i="0">
              <a:effectLst/>
              <a:latin typeface="Söhne"/>
            </a:endParaRPr>
          </a:p>
          <a:p>
            <a:pPr algn="just"/>
            <a:endParaRPr lang="en-US" sz="1400" b="0" i="0">
              <a:effectLst/>
              <a:latin typeface="Söhne"/>
            </a:endParaRPr>
          </a:p>
          <a:p>
            <a:pPr algn="just"/>
            <a:br>
              <a:rPr lang="en-US" sz="1400" b="0" i="0">
                <a:effectLst/>
                <a:latin typeface="Söhne"/>
              </a:rPr>
            </a:br>
            <a:r>
              <a:rPr lang="en-US" sz="1400" b="0" i="0">
                <a:effectLst/>
                <a:latin typeface="Söhne"/>
              </a:rPr>
              <a:t> </a:t>
            </a:r>
            <a:endParaRPr lang="en-IN" sz="1400"/>
          </a:p>
        </p:txBody>
      </p:sp>
      <p:sp>
        <p:nvSpPr>
          <p:cNvPr id="6" name="TextBox 5">
            <a:extLst>
              <a:ext uri="{FF2B5EF4-FFF2-40B4-BE49-F238E27FC236}">
                <a16:creationId xmlns:a16="http://schemas.microsoft.com/office/drawing/2014/main" id="{43C41561-F578-9AFA-92DB-4AF6BDB926CF}"/>
              </a:ext>
            </a:extLst>
          </p:cNvPr>
          <p:cNvSpPr txBox="1"/>
          <p:nvPr/>
        </p:nvSpPr>
        <p:spPr>
          <a:xfrm>
            <a:off x="0" y="46653"/>
            <a:ext cx="1268963" cy="276999"/>
          </a:xfrm>
          <a:prstGeom prst="rect">
            <a:avLst/>
          </a:prstGeom>
          <a:noFill/>
        </p:spPr>
        <p:txBody>
          <a:bodyPr wrap="square">
            <a:spAutoFit/>
          </a:bodyPr>
          <a:lstStyle/>
          <a:p>
            <a:r>
              <a:rPr lang="en-IN" sz="1200" b="1" i="1"/>
              <a:t>Continued</a:t>
            </a:r>
            <a:r>
              <a:rPr lang="en-IN" sz="1200" b="1" i="1">
                <a:sym typeface="Wingdings" panose="05000000000000000000" pitchFamily="2" charset="2"/>
              </a:rPr>
              <a:t></a:t>
            </a:r>
            <a:endParaRPr lang="en-IN" sz="1200"/>
          </a:p>
        </p:txBody>
      </p:sp>
    </p:spTree>
    <p:extLst>
      <p:ext uri="{BB962C8B-B14F-4D97-AF65-F5344CB8AC3E}">
        <p14:creationId xmlns:p14="http://schemas.microsoft.com/office/powerpoint/2010/main" val="3566180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E35FC27-8E08-FA5F-03EC-7088E7584419}"/>
              </a:ext>
            </a:extLst>
          </p:cNvPr>
          <p:cNvGrpSpPr/>
          <p:nvPr/>
        </p:nvGrpSpPr>
        <p:grpSpPr>
          <a:xfrm>
            <a:off x="2256452" y="671804"/>
            <a:ext cx="4592217" cy="400110"/>
            <a:chOff x="4253203" y="587828"/>
            <a:chExt cx="4592217" cy="400110"/>
          </a:xfrm>
        </p:grpSpPr>
        <p:sp>
          <p:nvSpPr>
            <p:cNvPr id="2" name="TextBox 1">
              <a:extLst>
                <a:ext uri="{FF2B5EF4-FFF2-40B4-BE49-F238E27FC236}">
                  <a16:creationId xmlns:a16="http://schemas.microsoft.com/office/drawing/2014/main" id="{6948DEA9-42C2-0B7C-3236-BA70E0749DCD}"/>
                </a:ext>
              </a:extLst>
            </p:cNvPr>
            <p:cNvSpPr txBox="1"/>
            <p:nvPr/>
          </p:nvSpPr>
          <p:spPr>
            <a:xfrm>
              <a:off x="4318516" y="587828"/>
              <a:ext cx="4526904" cy="400110"/>
            </a:xfrm>
            <a:prstGeom prst="rect">
              <a:avLst/>
            </a:prstGeom>
            <a:noFill/>
          </p:spPr>
          <p:txBody>
            <a:bodyPr wrap="square" rtlCol="0">
              <a:spAutoFit/>
            </a:bodyPr>
            <a:lstStyle/>
            <a:p>
              <a:r>
                <a:rPr lang="en-IN" sz="2000" b="1">
                  <a:latin typeface="Comic Sans MS" panose="030F0702030302020204" pitchFamily="66" charset="0"/>
                </a:rPr>
                <a:t>Learn from Kerala tourism model</a:t>
              </a:r>
            </a:p>
          </p:txBody>
        </p:sp>
        <p:cxnSp>
          <p:nvCxnSpPr>
            <p:cNvPr id="4" name="Straight Connector 3">
              <a:extLst>
                <a:ext uri="{FF2B5EF4-FFF2-40B4-BE49-F238E27FC236}">
                  <a16:creationId xmlns:a16="http://schemas.microsoft.com/office/drawing/2014/main" id="{259887D4-28EB-CB02-E051-195F953C56E6}"/>
                </a:ext>
              </a:extLst>
            </p:cNvPr>
            <p:cNvCxnSpPr>
              <a:cxnSpLocks/>
            </p:cNvCxnSpPr>
            <p:nvPr/>
          </p:nvCxnSpPr>
          <p:spPr>
            <a:xfrm>
              <a:off x="4253203" y="957160"/>
              <a:ext cx="4293638" cy="0"/>
            </a:xfrm>
            <a:prstGeom prst="line">
              <a:avLst/>
            </a:prstGeom>
            <a:ln w="28575">
              <a:solidFill>
                <a:schemeClr val="accent2">
                  <a:lumMod val="50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B58D5D3-197C-DD70-3565-CE221A0AD357}"/>
              </a:ext>
            </a:extLst>
          </p:cNvPr>
          <p:cNvSpPr txBox="1"/>
          <p:nvPr/>
        </p:nvSpPr>
        <p:spPr>
          <a:xfrm>
            <a:off x="596379" y="1772816"/>
            <a:ext cx="7334642" cy="2585323"/>
          </a:xfrm>
          <a:prstGeom prst="rect">
            <a:avLst/>
          </a:prstGeom>
          <a:noFill/>
          <a:ln>
            <a:solidFill>
              <a:srgbClr val="008000"/>
            </a:solidFill>
          </a:ln>
        </p:spPr>
        <p:txBody>
          <a:bodyPr wrap="square" rtlCol="0">
            <a:spAutoFit/>
          </a:bodyPr>
          <a:lstStyle/>
          <a:p>
            <a:r>
              <a:rPr lang="en-IN" sz="1600"/>
              <a:t>The marketing campaign to increase </a:t>
            </a:r>
            <a:r>
              <a:rPr lang="en-IN" sz="1600" b="1" i="1"/>
              <a:t>Brand Recall Value </a:t>
            </a:r>
            <a:r>
              <a:rPr lang="en-IN" sz="1600"/>
              <a:t>of kerala made Kerala-God’s own country today a world famous tourist destination(</a:t>
            </a:r>
            <a:r>
              <a:rPr lang="en-IN" sz="1600" b="1" i="1"/>
              <a:t>9</a:t>
            </a:r>
            <a:r>
              <a:rPr lang="en-IN" sz="1600" b="1" i="1" baseline="30000"/>
              <a:t>th</a:t>
            </a:r>
            <a:r>
              <a:rPr lang="en-IN" sz="1600" b="1" i="1"/>
              <a:t> in “World’s Greatest places 2022</a:t>
            </a:r>
            <a:r>
              <a:rPr lang="en-IN" sz="1600"/>
              <a:t>) .</a:t>
            </a:r>
          </a:p>
          <a:p>
            <a:endParaRPr lang="en-IN" sz="1600"/>
          </a:p>
          <a:p>
            <a:r>
              <a:rPr lang="en-IN" sz="1600"/>
              <a:t>Likewise Telangana can curate its marketing campaign is such a way that when someone thinks of travelling to a particular place, by default Telangana must be their obvious choice. </a:t>
            </a:r>
          </a:p>
          <a:p>
            <a:r>
              <a:rPr lang="en-IN" sz="1600"/>
              <a:t>By choosing their unique and poweful attributes like natural treasue/historical heritage sites/food, </a:t>
            </a:r>
            <a:r>
              <a:rPr lang="en-IN" sz="1600" b="1"/>
              <a:t>Telangana can create a brand and promote aggressively the state as “</a:t>
            </a:r>
            <a:r>
              <a:rPr lang="en-IN" b="1" i="1"/>
              <a:t>Must Visit Place</a:t>
            </a:r>
            <a:r>
              <a:rPr lang="en-IN" sz="1600" b="1"/>
              <a:t>” in all the seasons</a:t>
            </a:r>
            <a:r>
              <a:rPr lang="en-IN" sz="1600"/>
              <a:t>.</a:t>
            </a:r>
          </a:p>
        </p:txBody>
      </p:sp>
      <p:pic>
        <p:nvPicPr>
          <p:cNvPr id="9" name="Picture 8">
            <a:extLst>
              <a:ext uri="{FF2B5EF4-FFF2-40B4-BE49-F238E27FC236}">
                <a16:creationId xmlns:a16="http://schemas.microsoft.com/office/drawing/2014/main" id="{D3F87DC6-8651-2B39-D6EA-144A09752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939" y="1772816"/>
            <a:ext cx="3974683" cy="1960140"/>
          </a:xfrm>
          <a:prstGeom prst="rect">
            <a:avLst/>
          </a:prstGeom>
        </p:spPr>
      </p:pic>
    </p:spTree>
    <p:extLst>
      <p:ext uri="{BB962C8B-B14F-4D97-AF65-F5344CB8AC3E}">
        <p14:creationId xmlns:p14="http://schemas.microsoft.com/office/powerpoint/2010/main" val="308060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F17880-B9B6-40DD-5568-91D984077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87" y="0"/>
            <a:ext cx="4926566" cy="4926566"/>
          </a:xfrm>
          <a:prstGeom prst="rect">
            <a:avLst/>
          </a:prstGeom>
        </p:spPr>
      </p:pic>
      <p:pic>
        <p:nvPicPr>
          <p:cNvPr id="2" name="Picture 1">
            <a:extLst>
              <a:ext uri="{FF2B5EF4-FFF2-40B4-BE49-F238E27FC236}">
                <a16:creationId xmlns:a16="http://schemas.microsoft.com/office/drawing/2014/main" id="{3EB56CBB-6794-2460-3909-D9551CB28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850" y="2344320"/>
            <a:ext cx="2628899" cy="262889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315C0F0-464C-8CA5-597D-D6660E651229}"/>
              </a:ext>
            </a:extLst>
          </p:cNvPr>
          <p:cNvSpPr txBox="1"/>
          <p:nvPr/>
        </p:nvSpPr>
        <p:spPr>
          <a:xfrm>
            <a:off x="7539134" y="1855624"/>
            <a:ext cx="4226767" cy="2923877"/>
          </a:xfrm>
          <a:prstGeom prst="rect">
            <a:avLst/>
          </a:prstGeom>
          <a:noFill/>
        </p:spPr>
        <p:txBody>
          <a:bodyPr wrap="square" rtlCol="0">
            <a:spAutoFit/>
          </a:bodyPr>
          <a:lstStyle/>
          <a:p>
            <a:r>
              <a:rPr lang="en-IN" sz="1200"/>
              <a:t>Codebasics Resume Project Challenge link: </a:t>
            </a:r>
            <a:r>
              <a:rPr lang="en-IN" sz="1200">
                <a:hlinkClick r:id="rId4"/>
              </a:rPr>
              <a:t>https://codebasics.io/challenge/codebasics-resume-project-challenge</a:t>
            </a:r>
            <a:endParaRPr lang="en-IN" sz="1200"/>
          </a:p>
          <a:p>
            <a:endParaRPr lang="en-IN" sz="1200"/>
          </a:p>
          <a:p>
            <a:endParaRPr lang="en-IN" sz="1200"/>
          </a:p>
          <a:p>
            <a:r>
              <a:rPr lang="en-IN" sz="1200"/>
              <a:t>My Github link : </a:t>
            </a:r>
            <a:r>
              <a:rPr lang="en-IN" sz="1200">
                <a:hlinkClick r:id="rId5"/>
              </a:rPr>
              <a:t>https://github.com/MadhupaSamanta/Telangana-Tourism-Project-Codebasics-resume-project-challange.git</a:t>
            </a:r>
            <a:endParaRPr lang="en-IN" sz="1200"/>
          </a:p>
          <a:p>
            <a:endParaRPr lang="en-IN" sz="1200"/>
          </a:p>
          <a:p>
            <a:endParaRPr lang="en-IN" sz="1200"/>
          </a:p>
          <a:p>
            <a:r>
              <a:rPr lang="en-IN" sz="1200"/>
              <a:t>LinkedIN : </a:t>
            </a:r>
            <a:r>
              <a:rPr lang="en-IN" sz="1200">
                <a:hlinkClick r:id="rId6"/>
              </a:rPr>
              <a:t>https://www.linkedin.com/in/madhupa-samanta-a94a2917b/</a:t>
            </a:r>
            <a:endParaRPr lang="en-IN" sz="1200"/>
          </a:p>
          <a:p>
            <a:endParaRPr lang="en-IN" sz="1100"/>
          </a:p>
          <a:p>
            <a:endParaRPr lang="en-IN" sz="1200"/>
          </a:p>
          <a:p>
            <a:endParaRPr lang="en-IN" sz="1200"/>
          </a:p>
        </p:txBody>
      </p:sp>
      <p:sp>
        <p:nvSpPr>
          <p:cNvPr id="5" name="TextBox 4">
            <a:extLst>
              <a:ext uri="{FF2B5EF4-FFF2-40B4-BE49-F238E27FC236}">
                <a16:creationId xmlns:a16="http://schemas.microsoft.com/office/drawing/2014/main" id="{8DDB57AF-4EE8-CE62-2D89-AECDEE7B483A}"/>
              </a:ext>
            </a:extLst>
          </p:cNvPr>
          <p:cNvSpPr txBox="1"/>
          <p:nvPr/>
        </p:nvSpPr>
        <p:spPr>
          <a:xfrm>
            <a:off x="8612155" y="5011254"/>
            <a:ext cx="3729047" cy="430887"/>
          </a:xfrm>
          <a:prstGeom prst="rect">
            <a:avLst/>
          </a:prstGeom>
          <a:noFill/>
        </p:spPr>
        <p:txBody>
          <a:bodyPr wrap="square" rtlCol="0">
            <a:spAutoFit/>
          </a:bodyPr>
          <a:lstStyle/>
          <a:p>
            <a:r>
              <a:rPr lang="en-IN" sz="1100">
                <a:solidFill>
                  <a:schemeClr val="accent2">
                    <a:lumMod val="50000"/>
                  </a:schemeClr>
                </a:solidFill>
                <a:latin typeface="Segoe Print" panose="02000600000000000000" pitchFamily="2" charset="0"/>
                <a:cs typeface="Arial" panose="020B0604020202020204" pitchFamily="34" charset="0"/>
              </a:rPr>
              <a:t>Presentation by : </a:t>
            </a:r>
            <a:r>
              <a:rPr lang="en-IN" sz="1100" b="1">
                <a:solidFill>
                  <a:schemeClr val="accent2">
                    <a:lumMod val="50000"/>
                  </a:schemeClr>
                </a:solidFill>
                <a:latin typeface="Segoe Print" panose="02000600000000000000" pitchFamily="2" charset="0"/>
                <a:cs typeface="Arial" panose="020B0604020202020204" pitchFamily="34" charset="0"/>
              </a:rPr>
              <a:t> Madhupa Samanta</a:t>
            </a:r>
          </a:p>
          <a:p>
            <a:r>
              <a:rPr lang="en-IN" sz="1100">
                <a:solidFill>
                  <a:schemeClr val="accent2">
                    <a:lumMod val="50000"/>
                  </a:schemeClr>
                </a:solidFill>
                <a:latin typeface="Segoe Print" panose="02000600000000000000" pitchFamily="2" charset="0"/>
                <a:cs typeface="Arial" panose="020B0604020202020204" pitchFamily="34" charset="0"/>
              </a:rPr>
              <a:t>                            Data Analyst</a:t>
            </a:r>
          </a:p>
        </p:txBody>
      </p:sp>
    </p:spTree>
    <p:extLst>
      <p:ext uri="{BB962C8B-B14F-4D97-AF65-F5344CB8AC3E}">
        <p14:creationId xmlns:p14="http://schemas.microsoft.com/office/powerpoint/2010/main" val="159744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30979F-5FD3-6A84-7111-4F7F9B992C5D}"/>
              </a:ext>
            </a:extLst>
          </p:cNvPr>
          <p:cNvGrpSpPr/>
          <p:nvPr/>
        </p:nvGrpSpPr>
        <p:grpSpPr>
          <a:xfrm>
            <a:off x="1769571" y="176113"/>
            <a:ext cx="8460000" cy="6345000"/>
            <a:chOff x="1779619" y="256500"/>
            <a:chExt cx="8460000" cy="6345000"/>
          </a:xfrm>
        </p:grpSpPr>
        <p:pic>
          <p:nvPicPr>
            <p:cNvPr id="3" name="Picture 2">
              <a:extLst>
                <a:ext uri="{FF2B5EF4-FFF2-40B4-BE49-F238E27FC236}">
                  <a16:creationId xmlns:a16="http://schemas.microsoft.com/office/drawing/2014/main" id="{2746DB5A-672A-AF94-9950-93212DF7551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78" b="99778" l="467" r="99967">
                          <a14:foregroundMark x1="367" y1="6844" x2="7700" y2="3911"/>
                          <a14:foregroundMark x1="7700" y1="3911" x2="41767" y2="7333"/>
                          <a14:foregroundMark x1="41767" y1="7333" x2="99967" y2="2578"/>
                          <a14:foregroundMark x1="6933" y1="89" x2="8967" y2="21689"/>
                          <a14:foregroundMark x1="8967" y1="21689" x2="20067" y2="44089"/>
                          <a14:foregroundMark x1="20067" y1="44089" x2="10233" y2="63378"/>
                          <a14:foregroundMark x1="10233" y1="63378" x2="10867" y2="73689"/>
                          <a14:foregroundMark x1="10867" y1="73689" x2="17367" y2="87956"/>
                          <a14:foregroundMark x1="17367" y1="87956" x2="18933" y2="97689"/>
                          <a14:foregroundMark x1="7300" y1="19244" x2="17933" y2="44844"/>
                          <a14:foregroundMark x1="17933" y1="44844" x2="11633" y2="62889"/>
                          <a14:foregroundMark x1="11633" y1="62889" x2="12633" y2="99822"/>
                          <a14:foregroundMark x1="20800" y1="99156" x2="68500" y2="61422"/>
                          <a14:foregroundMark x1="68500" y1="61422" x2="99967" y2="54578"/>
                          <a14:foregroundMark x1="99333" y1="63511" x2="85133" y2="65956"/>
                          <a14:foregroundMark x1="85133" y1="65956" x2="83367" y2="74978"/>
                          <a14:foregroundMark x1="83367" y1="74978" x2="55733" y2="79511"/>
                          <a14:foregroundMark x1="55733" y1="79511" x2="50367" y2="84489"/>
                          <a14:foregroundMark x1="50367" y1="84489" x2="43367" y2="86667"/>
                          <a14:foregroundMark x1="43367" y1="86667" x2="38033" y2="91067"/>
                          <a14:foregroundMark x1="38033" y1="91067" x2="31800" y2="92667"/>
                          <a14:foregroundMark x1="31800" y1="92667" x2="26467" y2="97867"/>
                          <a14:foregroundMark x1="26467" y1="97867" x2="27000" y2="99822"/>
                          <a14:foregroundMark x1="39000" y1="99689" x2="42333" y2="90000"/>
                          <a14:foregroundMark x1="42333" y1="90000" x2="56600" y2="80756"/>
                          <a14:foregroundMark x1="56600" y1="80756" x2="62700" y2="81378"/>
                          <a14:foregroundMark x1="62700" y1="81378" x2="98833" y2="65467"/>
                          <a14:foregroundMark x1="98833" y1="65467" x2="99700" y2="97511"/>
                          <a14:foregroundMark x1="7667" y1="756" x2="7900" y2="20311"/>
                          <a14:foregroundMark x1="7900" y1="20311" x2="15733" y2="37733"/>
                          <a14:foregroundMark x1="15733" y1="37733" x2="8333" y2="65556"/>
                          <a14:foregroundMark x1="8333" y1="65556" x2="467" y2="74400"/>
                          <a14:backgroundMark x1="36167" y1="2711" x2="49867" y2="4044"/>
                          <a14:backgroundMark x1="49867" y1="4044" x2="57500" y2="3956"/>
                          <a14:backgroundMark x1="57500" y1="3956" x2="50167" y2="89"/>
                          <a14:backgroundMark x1="50167" y1="89" x2="37533" y2="622"/>
                          <a14:backgroundMark x1="37533" y1="622" x2="36533" y2="2578"/>
                        </a14:backgroundRemoval>
                      </a14:imgEffect>
                    </a14:imgLayer>
                  </a14:imgProps>
                </a:ext>
                <a:ext uri="{28A0092B-C50C-407E-A947-70E740481C1C}">
                  <a14:useLocalDpi xmlns:a14="http://schemas.microsoft.com/office/drawing/2010/main" val="0"/>
                </a:ext>
              </a:extLst>
            </a:blip>
            <a:stretch>
              <a:fillRect/>
            </a:stretch>
          </p:blipFill>
          <p:spPr>
            <a:xfrm>
              <a:off x="1779619" y="256500"/>
              <a:ext cx="8460000" cy="6345000"/>
            </a:xfrm>
            <a:prstGeom prst="rect">
              <a:avLst/>
            </a:prstGeom>
            <a:ln>
              <a:noFill/>
            </a:ln>
            <a:effectLst>
              <a:softEdge rad="112500"/>
            </a:effectLst>
          </p:spPr>
        </p:pic>
        <p:sp>
          <p:nvSpPr>
            <p:cNvPr id="6" name="TextBox 5">
              <a:extLst>
                <a:ext uri="{FF2B5EF4-FFF2-40B4-BE49-F238E27FC236}">
                  <a16:creationId xmlns:a16="http://schemas.microsoft.com/office/drawing/2014/main" id="{C0542B16-9C99-6984-A25B-99AAD01117C2}"/>
                </a:ext>
              </a:extLst>
            </p:cNvPr>
            <p:cNvSpPr txBox="1"/>
            <p:nvPr/>
          </p:nvSpPr>
          <p:spPr>
            <a:xfrm>
              <a:off x="4720213" y="256500"/>
              <a:ext cx="3495153" cy="400110"/>
            </a:xfrm>
            <a:prstGeom prst="rect">
              <a:avLst/>
            </a:prstGeom>
            <a:noFill/>
          </p:spPr>
          <p:txBody>
            <a:bodyPr wrap="square" rtlCol="0">
              <a:spAutoFit/>
            </a:bodyPr>
            <a:lstStyle/>
            <a:p>
              <a:r>
                <a:rPr lang="en-US" sz="2000" b="1">
                  <a:solidFill>
                    <a:schemeClr val="bg1"/>
                  </a:solidFill>
                  <a:highlight>
                    <a:srgbClr val="800000"/>
                  </a:highlight>
                  <a:latin typeface="Comic Sans MS" panose="030F0702030302020204" pitchFamily="66" charset="0"/>
                </a:rPr>
                <a:t>TELANGANA MAP </a:t>
              </a:r>
              <a:endParaRPr lang="en-IN" sz="2000" b="1">
                <a:solidFill>
                  <a:schemeClr val="bg1"/>
                </a:solidFill>
                <a:highlight>
                  <a:srgbClr val="800000"/>
                </a:highlight>
                <a:latin typeface="Comic Sans MS" panose="030F0702030302020204" pitchFamily="66" charset="0"/>
              </a:endParaRPr>
            </a:p>
          </p:txBody>
        </p:sp>
      </p:grpSp>
    </p:spTree>
    <p:extLst>
      <p:ext uri="{BB962C8B-B14F-4D97-AF65-F5344CB8AC3E}">
        <p14:creationId xmlns:p14="http://schemas.microsoft.com/office/powerpoint/2010/main" val="2925263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0C0790-7361-0EFE-F533-C7D01319332D}"/>
              </a:ext>
            </a:extLst>
          </p:cNvPr>
          <p:cNvSpPr txBox="1"/>
          <p:nvPr/>
        </p:nvSpPr>
        <p:spPr>
          <a:xfrm>
            <a:off x="5182762" y="35367"/>
            <a:ext cx="2314156" cy="400110"/>
          </a:xfrm>
          <a:prstGeom prst="rect">
            <a:avLst/>
          </a:prstGeom>
          <a:noFill/>
        </p:spPr>
        <p:txBody>
          <a:bodyPr wrap="square" rtlCol="0">
            <a:spAutoFit/>
          </a:bodyPr>
          <a:lstStyle/>
          <a:p>
            <a:r>
              <a:rPr lang="en-US" sz="2000" b="1" u="sng">
                <a:solidFill>
                  <a:schemeClr val="accent2">
                    <a:lumMod val="50000"/>
                  </a:schemeClr>
                </a:solidFill>
                <a:latin typeface="Comic Sans MS" panose="030F0702030302020204" pitchFamily="66" charset="0"/>
                <a:cs typeface="Times New Roman" panose="02020603050405020304" pitchFamily="18" charset="0"/>
              </a:rPr>
              <a:t>FACT SHEET</a:t>
            </a:r>
            <a:endParaRPr lang="en-IN" sz="2000" b="1" u="sng">
              <a:solidFill>
                <a:schemeClr val="accent2">
                  <a:lumMod val="50000"/>
                </a:schemeClr>
              </a:solidFill>
              <a:latin typeface="Comic Sans MS" panose="030F0702030302020204" pitchFamily="66" charset="0"/>
              <a:cs typeface="Times New Roman" panose="02020603050405020304" pitchFamily="18" charset="0"/>
            </a:endParaRPr>
          </a:p>
        </p:txBody>
      </p:sp>
      <p:graphicFrame>
        <p:nvGraphicFramePr>
          <p:cNvPr id="13" name="Diagram 12">
            <a:extLst>
              <a:ext uri="{FF2B5EF4-FFF2-40B4-BE49-F238E27FC236}">
                <a16:creationId xmlns:a16="http://schemas.microsoft.com/office/drawing/2014/main" id="{C1E1606C-869E-B343-6F64-49D2800674E8}"/>
              </a:ext>
            </a:extLst>
          </p:cNvPr>
          <p:cNvGraphicFramePr/>
          <p:nvPr>
            <p:extLst>
              <p:ext uri="{D42A27DB-BD31-4B8C-83A1-F6EECF244321}">
                <p14:modId xmlns:p14="http://schemas.microsoft.com/office/powerpoint/2010/main" val="958490011"/>
              </p:ext>
            </p:extLst>
          </p:nvPr>
        </p:nvGraphicFramePr>
        <p:xfrm>
          <a:off x="1441558" y="5324759"/>
          <a:ext cx="9587122" cy="400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9">
            <a:extLst>
              <a:ext uri="{FF2B5EF4-FFF2-40B4-BE49-F238E27FC236}">
                <a16:creationId xmlns:a16="http://schemas.microsoft.com/office/drawing/2014/main" id="{08D0F97E-C1C2-45C8-BDD0-61AA3529311F}"/>
              </a:ext>
            </a:extLst>
          </p:cNvPr>
          <p:cNvGraphicFramePr>
            <a:graphicFrameLocks noGrp="1"/>
          </p:cNvGraphicFramePr>
          <p:nvPr>
            <p:extLst>
              <p:ext uri="{D42A27DB-BD31-4B8C-83A1-F6EECF244321}">
                <p14:modId xmlns:p14="http://schemas.microsoft.com/office/powerpoint/2010/main" val="1815179330"/>
              </p:ext>
            </p:extLst>
          </p:nvPr>
        </p:nvGraphicFramePr>
        <p:xfrm>
          <a:off x="930050" y="708914"/>
          <a:ext cx="10350656" cy="4304117"/>
        </p:xfrm>
        <a:graphic>
          <a:graphicData uri="http://schemas.openxmlformats.org/drawingml/2006/table">
            <a:tbl>
              <a:tblPr>
                <a:tableStyleId>{616DA210-FB5B-4158-B5E0-FEB733F419BA}</a:tableStyleId>
              </a:tblPr>
              <a:tblGrid>
                <a:gridCol w="10350656">
                  <a:extLst>
                    <a:ext uri="{9D8B030D-6E8A-4147-A177-3AD203B41FA5}">
                      <a16:colId xmlns:a16="http://schemas.microsoft.com/office/drawing/2014/main" val="2674208099"/>
                    </a:ext>
                  </a:extLst>
                </a:gridCol>
              </a:tblGrid>
              <a:tr h="511040">
                <a:tc>
                  <a:txBody>
                    <a:bodyPr/>
                    <a:lstStyle/>
                    <a:p>
                      <a:r>
                        <a:rPr lang="en-IN" sz="1800">
                          <a:solidFill>
                            <a:schemeClr val="accent2">
                              <a:lumMod val="50000"/>
                            </a:schemeClr>
                          </a:solidFill>
                        </a:rPr>
                        <a:t>Capital     :                                                              </a:t>
                      </a:r>
                      <a:r>
                        <a:rPr lang="en-IN" sz="2000" b="1">
                          <a:solidFill>
                            <a:schemeClr val="accent2">
                              <a:lumMod val="50000"/>
                            </a:schemeClr>
                          </a:solidFill>
                        </a:rPr>
                        <a:t>Hyderabad</a:t>
                      </a:r>
                    </a:p>
                    <a:p>
                      <a:endParaRPr lang="en-IN" sz="1100">
                        <a:solidFill>
                          <a:schemeClr val="accent2">
                            <a:lumMod val="50000"/>
                          </a:schemeClr>
                        </a:solidFill>
                      </a:endParaRPr>
                    </a:p>
                  </a:txBody>
                  <a:tcPr/>
                </a:tc>
                <a:extLst>
                  <a:ext uri="{0D108BD9-81ED-4DB2-BD59-A6C34878D82A}">
                    <a16:rowId xmlns:a16="http://schemas.microsoft.com/office/drawing/2014/main" val="3829712084"/>
                  </a:ext>
                </a:extLst>
              </a:tr>
              <a:tr h="635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lumMod val="50000"/>
                            </a:schemeClr>
                          </a:solidFill>
                        </a:rPr>
                        <a:t>Grographical Area (sq km) :                                   114840</a:t>
                      </a:r>
                    </a:p>
                    <a:p>
                      <a:endParaRPr lang="en-IN" sz="1800">
                        <a:solidFill>
                          <a:schemeClr val="accent2">
                            <a:lumMod val="50000"/>
                          </a:schemeClr>
                        </a:solidFill>
                      </a:endParaRPr>
                    </a:p>
                  </a:txBody>
                  <a:tcPr/>
                </a:tc>
                <a:extLst>
                  <a:ext uri="{0D108BD9-81ED-4DB2-BD59-A6C34878D82A}">
                    <a16:rowId xmlns:a16="http://schemas.microsoft.com/office/drawing/2014/main" val="16775825"/>
                  </a:ext>
                </a:extLst>
              </a:tr>
              <a:tr h="635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lumMod val="50000"/>
                            </a:schemeClr>
                          </a:solidFill>
                        </a:rPr>
                        <a:t>Districts :                                                               Total </a:t>
                      </a:r>
                      <a:r>
                        <a:rPr lang="en-US" sz="1800" b="1">
                          <a:solidFill>
                            <a:schemeClr val="accent2">
                              <a:lumMod val="50000"/>
                            </a:schemeClr>
                          </a:solidFill>
                        </a:rPr>
                        <a:t>33</a:t>
                      </a:r>
                      <a:r>
                        <a:rPr lang="en-US" sz="1800">
                          <a:solidFill>
                            <a:schemeClr val="accent2">
                              <a:lumMod val="50000"/>
                            </a:schemeClr>
                          </a:solidFill>
                        </a:rPr>
                        <a:t> districts</a:t>
                      </a:r>
                    </a:p>
                    <a:p>
                      <a:endParaRPr lang="en-IN" sz="1800">
                        <a:solidFill>
                          <a:schemeClr val="accent2">
                            <a:lumMod val="50000"/>
                          </a:schemeClr>
                        </a:solidFill>
                      </a:endParaRPr>
                    </a:p>
                  </a:txBody>
                  <a:tcPr/>
                </a:tc>
                <a:extLst>
                  <a:ext uri="{0D108BD9-81ED-4DB2-BD59-A6C34878D82A}">
                    <a16:rowId xmlns:a16="http://schemas.microsoft.com/office/drawing/2014/main" val="2777110417"/>
                  </a:ext>
                </a:extLst>
              </a:tr>
              <a:tr h="635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lumMod val="50000"/>
                            </a:schemeClr>
                          </a:solidFill>
                        </a:rPr>
                        <a:t>Major Cities   :                                                     Hyderabad, Secunderabad, Warangal</a:t>
                      </a:r>
                    </a:p>
                    <a:p>
                      <a:endParaRPr lang="en-IN" sz="1800">
                        <a:solidFill>
                          <a:schemeClr val="accent2">
                            <a:lumMod val="50000"/>
                          </a:schemeClr>
                        </a:solidFill>
                      </a:endParaRPr>
                    </a:p>
                  </a:txBody>
                  <a:tcPr/>
                </a:tc>
                <a:extLst>
                  <a:ext uri="{0D108BD9-81ED-4DB2-BD59-A6C34878D82A}">
                    <a16:rowId xmlns:a16="http://schemas.microsoft.com/office/drawing/2014/main" val="2706124491"/>
                  </a:ext>
                </a:extLst>
              </a:tr>
              <a:tr h="635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lumMod val="50000"/>
                            </a:schemeClr>
                          </a:solidFill>
                        </a:rPr>
                        <a:t>State Language  :                                                 Telegu, English, Hindi</a:t>
                      </a:r>
                      <a:endParaRPr lang="en-IN" sz="1800">
                        <a:solidFill>
                          <a:schemeClr val="accent2">
                            <a:lumMod val="50000"/>
                          </a:schemeClr>
                        </a:solidFill>
                      </a:endParaRPr>
                    </a:p>
                    <a:p>
                      <a:endParaRPr lang="en-IN" sz="1800">
                        <a:solidFill>
                          <a:schemeClr val="accent2">
                            <a:lumMod val="50000"/>
                          </a:schemeClr>
                        </a:solidFill>
                      </a:endParaRPr>
                    </a:p>
                  </a:txBody>
                  <a:tcPr/>
                </a:tc>
                <a:extLst>
                  <a:ext uri="{0D108BD9-81ED-4DB2-BD59-A6C34878D82A}">
                    <a16:rowId xmlns:a16="http://schemas.microsoft.com/office/drawing/2014/main" val="3478539703"/>
                  </a:ext>
                </a:extLst>
              </a:tr>
              <a:tr h="11799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lumMod val="50000"/>
                            </a:schemeClr>
                          </a:solidFill>
                        </a:rPr>
                        <a:t>Climate     :                                                           Winter (November to February)</a:t>
                      </a:r>
                    </a:p>
                    <a:p>
                      <a:r>
                        <a:rPr lang="en-IN" sz="1800">
                          <a:solidFill>
                            <a:schemeClr val="accent2">
                              <a:lumMod val="50000"/>
                            </a:schemeClr>
                          </a:solidFill>
                        </a:rPr>
                        <a:t>                                                                              Summer (March to June, peak in May with avg 42 deg celcius)</a:t>
                      </a:r>
                    </a:p>
                    <a:p>
                      <a:r>
                        <a:rPr lang="en-IN" sz="1800">
                          <a:solidFill>
                            <a:schemeClr val="accent2">
                              <a:lumMod val="50000"/>
                            </a:schemeClr>
                          </a:solidFill>
                        </a:rPr>
                        <a:t>                                                                              Monsoon (July to September)</a:t>
                      </a:r>
                    </a:p>
                  </a:txBody>
                  <a:tcPr/>
                </a:tc>
                <a:extLst>
                  <a:ext uri="{0D108BD9-81ED-4DB2-BD59-A6C34878D82A}">
                    <a16:rowId xmlns:a16="http://schemas.microsoft.com/office/drawing/2014/main" val="3332304066"/>
                  </a:ext>
                </a:extLst>
              </a:tr>
            </a:tbl>
          </a:graphicData>
        </a:graphic>
      </p:graphicFrame>
      <p:pic>
        <p:nvPicPr>
          <p:cNvPr id="11" name="Graphic 10" descr="Factory with solid fill">
            <a:extLst>
              <a:ext uri="{FF2B5EF4-FFF2-40B4-BE49-F238E27FC236}">
                <a16:creationId xmlns:a16="http://schemas.microsoft.com/office/drawing/2014/main" id="{7CAD01CD-6437-C333-5BE1-CE405C2BCB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0929" y="4931884"/>
            <a:ext cx="777822" cy="433017"/>
          </a:xfrm>
          <a:prstGeom prst="rect">
            <a:avLst/>
          </a:prstGeom>
        </p:spPr>
      </p:pic>
    </p:spTree>
    <p:extLst>
      <p:ext uri="{BB962C8B-B14F-4D97-AF65-F5344CB8AC3E}">
        <p14:creationId xmlns:p14="http://schemas.microsoft.com/office/powerpoint/2010/main" val="576856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E703A-F39C-83EB-B27C-4BFE764C203C}"/>
              </a:ext>
            </a:extLst>
          </p:cNvPr>
          <p:cNvSpPr txBox="1"/>
          <p:nvPr/>
        </p:nvSpPr>
        <p:spPr>
          <a:xfrm>
            <a:off x="93928" y="77224"/>
            <a:ext cx="8768080" cy="307777"/>
          </a:xfrm>
          <a:prstGeom prst="rect">
            <a:avLst/>
          </a:prstGeom>
          <a:noFill/>
        </p:spPr>
        <p:txBody>
          <a:bodyPr wrap="square" rtlCol="0">
            <a:spAutoFit/>
          </a:bodyPr>
          <a:lstStyle/>
          <a:p>
            <a:r>
              <a:rPr lang="en-IN" sz="1400">
                <a:solidFill>
                  <a:schemeClr val="accent2">
                    <a:lumMod val="50000"/>
                  </a:schemeClr>
                </a:solidFill>
              </a:rPr>
              <a:t>Q1. List down </a:t>
            </a:r>
            <a:r>
              <a:rPr lang="en-IN" sz="1400" b="1">
                <a:solidFill>
                  <a:schemeClr val="accent2">
                    <a:lumMod val="50000"/>
                  </a:schemeClr>
                </a:solidFill>
              </a:rPr>
              <a:t>Top 10 </a:t>
            </a:r>
            <a:r>
              <a:rPr lang="en-IN" sz="1400">
                <a:solidFill>
                  <a:schemeClr val="accent2">
                    <a:lumMod val="50000"/>
                  </a:schemeClr>
                </a:solidFill>
              </a:rPr>
              <a:t>districts having highest number of domestic visitors from 2016 to 2019</a:t>
            </a:r>
          </a:p>
        </p:txBody>
      </p:sp>
      <p:grpSp>
        <p:nvGrpSpPr>
          <p:cNvPr id="4" name="Group 3">
            <a:extLst>
              <a:ext uri="{FF2B5EF4-FFF2-40B4-BE49-F238E27FC236}">
                <a16:creationId xmlns:a16="http://schemas.microsoft.com/office/drawing/2014/main" id="{36F42063-9003-5CA0-FD54-199EE6BB0A04}"/>
              </a:ext>
            </a:extLst>
          </p:cNvPr>
          <p:cNvGrpSpPr/>
          <p:nvPr/>
        </p:nvGrpSpPr>
        <p:grpSpPr>
          <a:xfrm>
            <a:off x="1295296" y="510898"/>
            <a:ext cx="9814560" cy="5353209"/>
            <a:chOff x="1295296" y="510898"/>
            <a:chExt cx="9814560" cy="5353209"/>
          </a:xfrm>
        </p:grpSpPr>
        <p:pic>
          <p:nvPicPr>
            <p:cNvPr id="10" name="Picture 9">
              <a:extLst>
                <a:ext uri="{FF2B5EF4-FFF2-40B4-BE49-F238E27FC236}">
                  <a16:creationId xmlns:a16="http://schemas.microsoft.com/office/drawing/2014/main" id="{A2F0B779-4528-9802-DB40-F817FB7CA590}"/>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333" t="27259" r="36667" b="23260"/>
            <a:stretch/>
          </p:blipFill>
          <p:spPr>
            <a:xfrm>
              <a:off x="1873545" y="1000554"/>
              <a:ext cx="7631141" cy="4248000"/>
            </a:xfrm>
            <a:prstGeom prst="rect">
              <a:avLst/>
            </a:prstGeom>
            <a:ln w="3175">
              <a:solidFill>
                <a:schemeClr val="bg1"/>
              </a:solidFill>
            </a:ln>
            <a:effectLst>
              <a:softEdge rad="112500"/>
            </a:effectLst>
          </p:spPr>
        </p:pic>
        <p:grpSp>
          <p:nvGrpSpPr>
            <p:cNvPr id="3" name="Group 2">
              <a:extLst>
                <a:ext uri="{FF2B5EF4-FFF2-40B4-BE49-F238E27FC236}">
                  <a16:creationId xmlns:a16="http://schemas.microsoft.com/office/drawing/2014/main" id="{F93FBEBC-EBCD-1CA0-183B-23AA7886DB2D}"/>
                </a:ext>
              </a:extLst>
            </p:cNvPr>
            <p:cNvGrpSpPr/>
            <p:nvPr/>
          </p:nvGrpSpPr>
          <p:grpSpPr>
            <a:xfrm>
              <a:off x="1295296" y="510898"/>
              <a:ext cx="9814560" cy="461665"/>
              <a:chOff x="1351280" y="482543"/>
              <a:chExt cx="9814560" cy="461665"/>
            </a:xfrm>
          </p:grpSpPr>
          <p:sp>
            <p:nvSpPr>
              <p:cNvPr id="14" name="TextBox 13">
                <a:extLst>
                  <a:ext uri="{FF2B5EF4-FFF2-40B4-BE49-F238E27FC236}">
                    <a16:creationId xmlns:a16="http://schemas.microsoft.com/office/drawing/2014/main" id="{E8EDB46A-22A9-7502-C798-AA1D35877F53}"/>
                  </a:ext>
                </a:extLst>
              </p:cNvPr>
              <p:cNvSpPr txBox="1"/>
              <p:nvPr/>
            </p:nvSpPr>
            <p:spPr>
              <a:xfrm>
                <a:off x="1351280" y="482543"/>
                <a:ext cx="9814560" cy="461665"/>
              </a:xfrm>
              <a:prstGeom prst="rect">
                <a:avLst/>
              </a:prstGeom>
              <a:noFill/>
            </p:spPr>
            <p:txBody>
              <a:bodyPr wrap="square" rtlCol="0">
                <a:spAutoFit/>
              </a:bodyPr>
              <a:lstStyle/>
              <a:p>
                <a:r>
                  <a:rPr lang="en-US" sz="2400" b="1">
                    <a:solidFill>
                      <a:srgbClr val="2F85A9"/>
                    </a:solidFill>
                    <a:latin typeface="Comic Sans MS" panose="030F0702030302020204" pitchFamily="66" charset="0"/>
                  </a:rPr>
                  <a:t>Hyderabad</a:t>
                </a:r>
                <a:r>
                  <a:rPr lang="en-US" sz="2000" b="1">
                    <a:latin typeface="Comic Sans MS" panose="030F0702030302020204" pitchFamily="66" charset="0"/>
                  </a:rPr>
                  <a:t> received the most domestic visitors(</a:t>
                </a:r>
                <a:r>
                  <a:rPr lang="en-US" sz="2400" b="1">
                    <a:latin typeface="Comic Sans MS" panose="030F0702030302020204" pitchFamily="66" charset="0"/>
                  </a:rPr>
                  <a:t>84 M</a:t>
                </a:r>
                <a:r>
                  <a:rPr lang="en-US" sz="2000" b="1">
                    <a:latin typeface="Comic Sans MS" panose="030F0702030302020204" pitchFamily="66" charset="0"/>
                  </a:rPr>
                  <a:t>) in Telangana</a:t>
                </a:r>
                <a:endParaRPr lang="en-IN" sz="2000" b="1">
                  <a:latin typeface="Comic Sans MS" panose="030F0702030302020204" pitchFamily="66" charset="0"/>
                </a:endParaRPr>
              </a:p>
            </p:txBody>
          </p:sp>
          <p:cxnSp>
            <p:nvCxnSpPr>
              <p:cNvPr id="16" name="Straight Connector 15">
                <a:extLst>
                  <a:ext uri="{FF2B5EF4-FFF2-40B4-BE49-F238E27FC236}">
                    <a16:creationId xmlns:a16="http://schemas.microsoft.com/office/drawing/2014/main" id="{E73E9236-DDBC-784C-418D-2C0633190CD7}"/>
                  </a:ext>
                </a:extLst>
              </p:cNvPr>
              <p:cNvCxnSpPr>
                <a:cxnSpLocks/>
              </p:cNvCxnSpPr>
              <p:nvPr/>
            </p:nvCxnSpPr>
            <p:spPr>
              <a:xfrm>
                <a:off x="1351280" y="944208"/>
                <a:ext cx="886968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81F2B53-35FD-A097-15A8-67FAB9CD8137}"/>
                </a:ext>
              </a:extLst>
            </p:cNvPr>
            <p:cNvSpPr txBox="1"/>
            <p:nvPr/>
          </p:nvSpPr>
          <p:spPr>
            <a:xfrm>
              <a:off x="1612411" y="5248554"/>
              <a:ext cx="8347417" cy="615553"/>
            </a:xfrm>
            <a:prstGeom prst="rect">
              <a:avLst/>
            </a:prstGeom>
            <a:noFill/>
          </p:spPr>
          <p:txBody>
            <a:bodyPr wrap="square" rtlCol="0">
              <a:spAutoFit/>
            </a:bodyPr>
            <a:lstStyle/>
            <a:p>
              <a:pPr marL="285750" indent="-285750">
                <a:buFont typeface="Arial" panose="020B0604020202020204" pitchFamily="34" charset="0"/>
                <a:buChar char="•"/>
              </a:pPr>
              <a:r>
                <a:rPr lang="en-IN" sz="1600"/>
                <a:t>From 2016 to 2019, </a:t>
              </a:r>
              <a:r>
                <a:rPr lang="en-IN" b="1"/>
                <a:t>Hyderabad</a:t>
              </a:r>
              <a:r>
                <a:rPr lang="en-IN" sz="1600" b="1"/>
                <a:t> got </a:t>
              </a:r>
              <a:r>
                <a:rPr lang="en-IN" b="1">
                  <a:latin typeface="Comic Sans MS" panose="030F0702030302020204" pitchFamily="66" charset="0"/>
                </a:rPr>
                <a:t>23.55 %</a:t>
              </a:r>
              <a:r>
                <a:rPr lang="en-IN" b="1"/>
                <a:t> </a:t>
              </a:r>
              <a:r>
                <a:rPr lang="en-IN" sz="1600" b="1"/>
                <a:t>of total domestic visitors</a:t>
              </a:r>
              <a:r>
                <a:rPr lang="en-IN" sz="1600"/>
                <a:t>, followed by Rajanna Sircilla and Warangal(Urban). </a:t>
              </a:r>
            </a:p>
          </p:txBody>
        </p:sp>
      </p:grpSp>
    </p:spTree>
    <p:extLst>
      <p:ext uri="{BB962C8B-B14F-4D97-AF65-F5344CB8AC3E}">
        <p14:creationId xmlns:p14="http://schemas.microsoft.com/office/powerpoint/2010/main" val="2378546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C5D16F0-6F94-DE23-CC34-7B0EC610D4B8}"/>
              </a:ext>
            </a:extLst>
          </p:cNvPr>
          <p:cNvCxnSpPr>
            <a:cxnSpLocks/>
          </p:cNvCxnSpPr>
          <p:nvPr/>
        </p:nvCxnSpPr>
        <p:spPr>
          <a:xfrm>
            <a:off x="1351278" y="1029825"/>
            <a:ext cx="980440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2FEED2E-9FE3-36E7-8AB4-13757CE10DC0}"/>
              </a:ext>
            </a:extLst>
          </p:cNvPr>
          <p:cNvGrpSpPr/>
          <p:nvPr/>
        </p:nvGrpSpPr>
        <p:grpSpPr>
          <a:xfrm>
            <a:off x="1330956" y="568160"/>
            <a:ext cx="10129520" cy="5225630"/>
            <a:chOff x="1330956" y="568160"/>
            <a:chExt cx="10129520" cy="5225630"/>
          </a:xfrm>
        </p:grpSpPr>
        <p:pic>
          <p:nvPicPr>
            <p:cNvPr id="6" name="Picture 5">
              <a:extLst>
                <a:ext uri="{FF2B5EF4-FFF2-40B4-BE49-F238E27FC236}">
                  <a16:creationId xmlns:a16="http://schemas.microsoft.com/office/drawing/2014/main" id="{A6C71D9F-DEA8-9C12-36C0-DE3B517D1B11}"/>
                </a:ext>
              </a:extLst>
            </p:cNvPr>
            <p:cNvPicPr>
              <a:picLocks noChangeAspect="1"/>
            </p:cNvPicPr>
            <p:nvPr/>
          </p:nvPicPr>
          <p:blipFill rotWithShape="1">
            <a:blip r:embed="rId2">
              <a:extLst>
                <a:ext uri="{28A0092B-C50C-407E-A947-70E740481C1C}">
                  <a14:useLocalDpi xmlns:a14="http://schemas.microsoft.com/office/drawing/2010/main" val="0"/>
                </a:ext>
              </a:extLst>
            </a:blip>
            <a:srcRect l="14166" t="28444" r="45500" b="20742"/>
            <a:stretch/>
          </p:blipFill>
          <p:spPr>
            <a:xfrm>
              <a:off x="3556000" y="1176924"/>
              <a:ext cx="4917440" cy="3484880"/>
            </a:xfrm>
            <a:prstGeom prst="rect">
              <a:avLst/>
            </a:prstGeom>
          </p:spPr>
        </p:pic>
        <p:sp>
          <p:nvSpPr>
            <p:cNvPr id="7" name="TextBox 6">
              <a:extLst>
                <a:ext uri="{FF2B5EF4-FFF2-40B4-BE49-F238E27FC236}">
                  <a16:creationId xmlns:a16="http://schemas.microsoft.com/office/drawing/2014/main" id="{F0365F3F-3FCC-AEC7-A295-74C38364CFB4}"/>
                </a:ext>
              </a:extLst>
            </p:cNvPr>
            <p:cNvSpPr txBox="1"/>
            <p:nvPr/>
          </p:nvSpPr>
          <p:spPr>
            <a:xfrm>
              <a:off x="1330956" y="568160"/>
              <a:ext cx="10129520" cy="461665"/>
            </a:xfrm>
            <a:prstGeom prst="rect">
              <a:avLst/>
            </a:prstGeom>
            <a:noFill/>
          </p:spPr>
          <p:txBody>
            <a:bodyPr wrap="square" rtlCol="0">
              <a:spAutoFit/>
            </a:bodyPr>
            <a:lstStyle/>
            <a:p>
              <a:r>
                <a:rPr lang="en-US" sz="2400" b="1">
                  <a:solidFill>
                    <a:srgbClr val="377BBA"/>
                  </a:solidFill>
                  <a:latin typeface="Comic Sans MS" panose="030F0702030302020204" pitchFamily="66" charset="0"/>
                </a:rPr>
                <a:t>Hyderabad</a:t>
              </a:r>
              <a:r>
                <a:rPr lang="en-US" sz="2000" b="1">
                  <a:latin typeface="Comic Sans MS" panose="030F0702030302020204" pitchFamily="66" charset="0"/>
                </a:rPr>
                <a:t> also received the highest foreign visitors(</a:t>
              </a:r>
              <a:r>
                <a:rPr lang="en-US" sz="2400" b="1">
                  <a:latin typeface="Comic Sans MS" panose="030F0702030302020204" pitchFamily="66" charset="0"/>
                </a:rPr>
                <a:t>1.04 M</a:t>
              </a:r>
              <a:r>
                <a:rPr lang="en-US" sz="2000" b="1">
                  <a:latin typeface="Comic Sans MS" panose="030F0702030302020204" pitchFamily="66" charset="0"/>
                </a:rPr>
                <a:t>) in Telangana</a:t>
              </a:r>
              <a:endParaRPr lang="en-IN" sz="2000" b="1">
                <a:latin typeface="Comic Sans MS" panose="030F0702030302020204" pitchFamily="66" charset="0"/>
              </a:endParaRPr>
            </a:p>
          </p:txBody>
        </p:sp>
        <p:sp>
          <p:nvSpPr>
            <p:cNvPr id="10" name="TextBox 9">
              <a:extLst>
                <a:ext uri="{FF2B5EF4-FFF2-40B4-BE49-F238E27FC236}">
                  <a16:creationId xmlns:a16="http://schemas.microsoft.com/office/drawing/2014/main" id="{273EAB52-2A79-E8D4-0BDF-AAAFAFEA6842}"/>
                </a:ext>
              </a:extLst>
            </p:cNvPr>
            <p:cNvSpPr txBox="1"/>
            <p:nvPr/>
          </p:nvSpPr>
          <p:spPr>
            <a:xfrm>
              <a:off x="1917210" y="4808905"/>
              <a:ext cx="8672537" cy="984885"/>
            </a:xfrm>
            <a:prstGeom prst="rect">
              <a:avLst/>
            </a:prstGeom>
            <a:noFill/>
          </p:spPr>
          <p:txBody>
            <a:bodyPr wrap="square" rtlCol="0">
              <a:spAutoFit/>
            </a:bodyPr>
            <a:lstStyle/>
            <a:p>
              <a:pPr marL="285750" indent="-285750">
                <a:buFont typeface="Arial" panose="020B0604020202020204" pitchFamily="34" charset="0"/>
                <a:buChar char="•"/>
              </a:pPr>
              <a:r>
                <a:rPr lang="en-IN" sz="1600" b="1"/>
                <a:t>Hyderabad got </a:t>
              </a:r>
              <a:r>
                <a:rPr lang="en-IN" b="1">
                  <a:latin typeface="Comic Sans MS" panose="030F0702030302020204" pitchFamily="66" charset="0"/>
                </a:rPr>
                <a:t>98.58 %</a:t>
              </a:r>
              <a:r>
                <a:rPr lang="en-IN" b="1"/>
                <a:t> </a:t>
              </a:r>
              <a:r>
                <a:rPr lang="en-IN" sz="1600" b="1"/>
                <a:t>of total foreign visitors </a:t>
              </a:r>
              <a:r>
                <a:rPr lang="en-IN" sz="1600"/>
                <a:t>in Telangana from 2016 to 2019 .</a:t>
              </a:r>
            </a:p>
            <a:p>
              <a:pPr marL="285750" indent="-285750">
                <a:buFont typeface="Arial" panose="020B0604020202020204" pitchFamily="34" charset="0"/>
                <a:buChar char="•"/>
              </a:pPr>
              <a:r>
                <a:rPr lang="en-IN" sz="1600"/>
                <a:t>The second highest district </a:t>
              </a:r>
              <a:r>
                <a:rPr lang="en-IN" sz="1600" b="1"/>
                <a:t>Warangal(Urban) got only</a:t>
              </a:r>
              <a:r>
                <a:rPr lang="en-IN" sz="1400" b="1"/>
                <a:t> </a:t>
              </a:r>
              <a:r>
                <a:rPr lang="en-IN" b="1">
                  <a:solidFill>
                    <a:srgbClr val="FF0000"/>
                  </a:solidFill>
                  <a:latin typeface="Comic Sans MS" panose="030F0702030302020204" pitchFamily="66" charset="0"/>
                </a:rPr>
                <a:t>8828</a:t>
              </a:r>
              <a:r>
                <a:rPr lang="en-IN" sz="1400" b="1">
                  <a:latin typeface="Comic Sans MS" panose="030F0702030302020204" pitchFamily="66" charset="0"/>
                </a:rPr>
                <a:t> </a:t>
              </a:r>
              <a:r>
                <a:rPr lang="en-IN" sz="1600" b="1"/>
                <a:t>foreign visitors </a:t>
              </a:r>
              <a:r>
                <a:rPr lang="en-IN" sz="1600"/>
                <a:t>and </a:t>
              </a:r>
              <a:r>
                <a:rPr lang="en-IN" sz="1600" b="1"/>
                <a:t>Mancherial, the last one among top 10, received </a:t>
              </a:r>
              <a:r>
                <a:rPr lang="en-IN" sz="1600" b="1">
                  <a:solidFill>
                    <a:srgbClr val="FF0000"/>
                  </a:solidFill>
                </a:rPr>
                <a:t>only </a:t>
              </a:r>
              <a:r>
                <a:rPr lang="en-IN" b="1">
                  <a:solidFill>
                    <a:srgbClr val="FF0000"/>
                  </a:solidFill>
                  <a:latin typeface="Comic Sans MS" panose="030F0702030302020204" pitchFamily="66" charset="0"/>
                </a:rPr>
                <a:t>10</a:t>
              </a:r>
              <a:r>
                <a:rPr lang="en-IN" sz="2000" b="1">
                  <a:solidFill>
                    <a:srgbClr val="FF0000"/>
                  </a:solidFill>
                </a:rPr>
                <a:t> </a:t>
              </a:r>
              <a:r>
                <a:rPr lang="en-IN" sz="1600" b="1">
                  <a:solidFill>
                    <a:srgbClr val="FF0000"/>
                  </a:solidFill>
                </a:rPr>
                <a:t>foreign visitors</a:t>
              </a:r>
              <a:r>
                <a:rPr lang="en-IN" sz="1600">
                  <a:solidFill>
                    <a:srgbClr val="FF0000"/>
                  </a:solidFill>
                </a:rPr>
                <a:t> </a:t>
              </a:r>
              <a:r>
                <a:rPr lang="en-IN" sz="1600"/>
                <a:t>in these 3 years . </a:t>
              </a:r>
            </a:p>
          </p:txBody>
        </p:sp>
      </p:grpSp>
      <p:sp>
        <p:nvSpPr>
          <p:cNvPr id="13" name="TextBox 12">
            <a:extLst>
              <a:ext uri="{FF2B5EF4-FFF2-40B4-BE49-F238E27FC236}">
                <a16:creationId xmlns:a16="http://schemas.microsoft.com/office/drawing/2014/main" id="{01890596-D3B6-BFFB-74EA-7C55103D7695}"/>
              </a:ext>
            </a:extLst>
          </p:cNvPr>
          <p:cNvSpPr txBox="1"/>
          <p:nvPr/>
        </p:nvSpPr>
        <p:spPr>
          <a:xfrm>
            <a:off x="194699" y="-26677"/>
            <a:ext cx="7777480" cy="307777"/>
          </a:xfrm>
          <a:prstGeom prst="rect">
            <a:avLst/>
          </a:prstGeom>
          <a:noFill/>
        </p:spPr>
        <p:txBody>
          <a:bodyPr wrap="square">
            <a:spAutoFit/>
          </a:bodyPr>
          <a:lstStyle/>
          <a:p>
            <a:r>
              <a:rPr lang="en-IN" sz="1400">
                <a:solidFill>
                  <a:schemeClr val="accent2">
                    <a:lumMod val="50000"/>
                  </a:schemeClr>
                </a:solidFill>
              </a:rPr>
              <a:t>Top 10 districts having highest number of foreign visitors from 2016 to 2019 :</a:t>
            </a:r>
            <a:endParaRPr lang="en-IN" sz="1400"/>
          </a:p>
        </p:txBody>
      </p:sp>
    </p:spTree>
    <p:extLst>
      <p:ext uri="{BB962C8B-B14F-4D97-AF65-F5344CB8AC3E}">
        <p14:creationId xmlns:p14="http://schemas.microsoft.com/office/powerpoint/2010/main" val="821408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8A41A3-725F-4D8F-D65A-E2B0B149B573}"/>
              </a:ext>
            </a:extLst>
          </p:cNvPr>
          <p:cNvGrpSpPr/>
          <p:nvPr/>
        </p:nvGrpSpPr>
        <p:grpSpPr>
          <a:xfrm>
            <a:off x="267565" y="54457"/>
            <a:ext cx="5655715" cy="5247532"/>
            <a:chOff x="267565" y="54457"/>
            <a:chExt cx="5655715" cy="5247532"/>
          </a:xfrm>
        </p:grpSpPr>
        <p:pic>
          <p:nvPicPr>
            <p:cNvPr id="2" name="Picture 1">
              <a:extLst>
                <a:ext uri="{FF2B5EF4-FFF2-40B4-BE49-F238E27FC236}">
                  <a16:creationId xmlns:a16="http://schemas.microsoft.com/office/drawing/2014/main" id="{8C70C24B-A9EE-2B4B-5953-B7533AC63835}"/>
                </a:ext>
              </a:extLst>
            </p:cNvPr>
            <p:cNvPicPr>
              <a:picLocks noChangeAspect="1"/>
            </p:cNvPicPr>
            <p:nvPr/>
          </p:nvPicPr>
          <p:blipFill rotWithShape="1">
            <a:blip r:embed="rId2">
              <a:extLst>
                <a:ext uri="{28A0092B-C50C-407E-A947-70E740481C1C}">
                  <a14:useLocalDpi xmlns:a14="http://schemas.microsoft.com/office/drawing/2010/main" val="0"/>
                </a:ext>
              </a:extLst>
            </a:blip>
            <a:srcRect l="14166" t="28444" r="45500" b="20742"/>
            <a:stretch/>
          </p:blipFill>
          <p:spPr>
            <a:xfrm>
              <a:off x="533020" y="2836953"/>
              <a:ext cx="3478360" cy="2465036"/>
            </a:xfrm>
            <a:prstGeom prst="rect">
              <a:avLst/>
            </a:prstGeom>
            <a:ln>
              <a:noFill/>
            </a:ln>
            <a:effectLst>
              <a:softEdge rad="112500"/>
            </a:effectLst>
          </p:spPr>
        </p:pic>
        <p:pic>
          <p:nvPicPr>
            <p:cNvPr id="3" name="Picture 2">
              <a:extLst>
                <a:ext uri="{FF2B5EF4-FFF2-40B4-BE49-F238E27FC236}">
                  <a16:creationId xmlns:a16="http://schemas.microsoft.com/office/drawing/2014/main" id="{85AFB4BB-504C-66AD-2C5A-9D4298C0468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3333" t="27259" r="36667" b="23260"/>
            <a:stretch/>
          </p:blipFill>
          <p:spPr>
            <a:xfrm>
              <a:off x="267565" y="54457"/>
              <a:ext cx="4297001" cy="2687420"/>
            </a:xfrm>
            <a:prstGeom prst="rect">
              <a:avLst/>
            </a:prstGeom>
            <a:ln w="3175">
              <a:solidFill>
                <a:schemeClr val="bg1"/>
              </a:solidFill>
            </a:ln>
            <a:effectLst>
              <a:softEdge rad="112500"/>
            </a:effectLst>
          </p:spPr>
        </p:pic>
        <p:cxnSp>
          <p:nvCxnSpPr>
            <p:cNvPr id="9" name="Connector: Curved 8">
              <a:extLst>
                <a:ext uri="{FF2B5EF4-FFF2-40B4-BE49-F238E27FC236}">
                  <a16:creationId xmlns:a16="http://schemas.microsoft.com/office/drawing/2014/main" id="{2AAAEF02-FDDF-F300-5A48-B7C31A366179}"/>
                </a:ext>
              </a:extLst>
            </p:cNvPr>
            <p:cNvCxnSpPr/>
            <p:nvPr/>
          </p:nvCxnSpPr>
          <p:spPr>
            <a:xfrm>
              <a:off x="4389120" y="1879600"/>
              <a:ext cx="1402080" cy="508000"/>
            </a:xfrm>
            <a:prstGeom prst="curvedConnector3">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DE56832C-1332-7D3E-B635-C95CBB9F8A1B}"/>
                </a:ext>
              </a:extLst>
            </p:cNvPr>
            <p:cNvCxnSpPr>
              <a:cxnSpLocks/>
            </p:cNvCxnSpPr>
            <p:nvPr/>
          </p:nvCxnSpPr>
          <p:spPr>
            <a:xfrm flipV="1">
              <a:off x="3921760" y="2651760"/>
              <a:ext cx="2001520" cy="1330960"/>
            </a:xfrm>
            <a:prstGeom prst="curvedConnector3">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79C4D8B-F9C0-159E-F8AF-072339F6A3B8}"/>
              </a:ext>
            </a:extLst>
          </p:cNvPr>
          <p:cNvGrpSpPr/>
          <p:nvPr/>
        </p:nvGrpSpPr>
        <p:grpSpPr>
          <a:xfrm>
            <a:off x="5923280" y="489054"/>
            <a:ext cx="5791200" cy="4042306"/>
            <a:chOff x="5923280" y="489054"/>
            <a:chExt cx="5791200" cy="4042306"/>
          </a:xfrm>
        </p:grpSpPr>
        <p:sp>
          <p:nvSpPr>
            <p:cNvPr id="4" name="TextBox 3">
              <a:extLst>
                <a:ext uri="{FF2B5EF4-FFF2-40B4-BE49-F238E27FC236}">
                  <a16:creationId xmlns:a16="http://schemas.microsoft.com/office/drawing/2014/main" id="{340B293D-B07F-170C-E4DF-B1907FE474A3}"/>
                </a:ext>
              </a:extLst>
            </p:cNvPr>
            <p:cNvSpPr txBox="1"/>
            <p:nvPr/>
          </p:nvSpPr>
          <p:spPr>
            <a:xfrm>
              <a:off x="8183488" y="489054"/>
              <a:ext cx="1910080" cy="523220"/>
            </a:xfrm>
            <a:prstGeom prst="rect">
              <a:avLst/>
            </a:prstGeom>
            <a:noFill/>
          </p:spPr>
          <p:txBody>
            <a:bodyPr wrap="square" rtlCol="0">
              <a:spAutoFit/>
            </a:bodyPr>
            <a:lstStyle/>
            <a:p>
              <a:r>
                <a:rPr lang="en-IN" sz="2800">
                  <a:ln>
                    <a:solidFill>
                      <a:schemeClr val="tx1"/>
                    </a:solidFill>
                  </a:ln>
                  <a:solidFill>
                    <a:schemeClr val="accent2">
                      <a:lumMod val="75000"/>
                    </a:schemeClr>
                  </a:solidFill>
                  <a:latin typeface="Comic Sans MS" panose="030F0702030302020204" pitchFamily="66" charset="0"/>
                </a:rPr>
                <a:t>Insights</a:t>
              </a:r>
            </a:p>
          </p:txBody>
        </p:sp>
        <p:sp>
          <p:nvSpPr>
            <p:cNvPr id="6" name="TextBox 5">
              <a:extLst>
                <a:ext uri="{FF2B5EF4-FFF2-40B4-BE49-F238E27FC236}">
                  <a16:creationId xmlns:a16="http://schemas.microsoft.com/office/drawing/2014/main" id="{9CBF84BD-46D2-4FD9-7449-6885199BF44F}"/>
                </a:ext>
              </a:extLst>
            </p:cNvPr>
            <p:cNvSpPr txBox="1"/>
            <p:nvPr/>
          </p:nvSpPr>
          <p:spPr>
            <a:xfrm>
              <a:off x="6268720" y="1267292"/>
              <a:ext cx="5445760" cy="317009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accent2">
                      <a:lumMod val="50000"/>
                    </a:schemeClr>
                  </a:solidFill>
                </a:rPr>
                <a:t>Out of all districts, </a:t>
              </a:r>
              <a:r>
                <a:rPr lang="en-US" sz="2000" b="1">
                  <a:solidFill>
                    <a:schemeClr val="accent2">
                      <a:lumMod val="50000"/>
                    </a:schemeClr>
                  </a:solidFill>
                </a:rPr>
                <a:t>Hyderabad</a:t>
              </a:r>
              <a:r>
                <a:rPr lang="en-US" b="1">
                  <a:solidFill>
                    <a:schemeClr val="accent2">
                      <a:lumMod val="50000"/>
                    </a:schemeClr>
                  </a:solidFill>
                </a:rPr>
                <a:t> is the top destination </a:t>
              </a:r>
              <a:r>
                <a:rPr lang="en-US">
                  <a:solidFill>
                    <a:schemeClr val="accent2">
                      <a:lumMod val="50000"/>
                    </a:schemeClr>
                  </a:solidFill>
                </a:rPr>
                <a:t>for both domestic and foreign visitors.</a:t>
              </a:r>
            </a:p>
            <a:p>
              <a:endParaRPr lang="en-US">
                <a:solidFill>
                  <a:schemeClr val="accent2">
                    <a:lumMod val="50000"/>
                  </a:schemeClr>
                </a:solidFill>
              </a:endParaRPr>
            </a:p>
            <a:p>
              <a:pPr marL="285750" indent="-285750">
                <a:buFont typeface="Arial" panose="020B0604020202020204" pitchFamily="34" charset="0"/>
                <a:buChar char="•"/>
              </a:pPr>
              <a:r>
                <a:rPr lang="en-US">
                  <a:solidFill>
                    <a:schemeClr val="accent2">
                      <a:lumMod val="50000"/>
                    </a:schemeClr>
                  </a:solidFill>
                </a:rPr>
                <a:t>In addition to Hyderabad, </a:t>
              </a:r>
              <a:r>
                <a:rPr lang="en-US" sz="2000" b="1">
                  <a:solidFill>
                    <a:schemeClr val="accent2">
                      <a:lumMod val="50000"/>
                    </a:schemeClr>
                  </a:solidFill>
                </a:rPr>
                <a:t>Warangal(Urban), </a:t>
              </a:r>
              <a:r>
                <a:rPr lang="en-US" b="1">
                  <a:solidFill>
                    <a:schemeClr val="accent2">
                      <a:lumMod val="50000"/>
                    </a:schemeClr>
                  </a:solidFill>
                </a:rPr>
                <a:t>the second-fastest growing city in Telangana</a:t>
              </a:r>
              <a:r>
                <a:rPr lang="en-US">
                  <a:solidFill>
                    <a:schemeClr val="accent2">
                      <a:lumMod val="50000"/>
                    </a:schemeClr>
                  </a:solidFill>
                </a:rPr>
                <a:t>, </a:t>
              </a:r>
              <a:r>
                <a:rPr lang="en-US" b="1">
                  <a:solidFill>
                    <a:schemeClr val="accent2">
                      <a:lumMod val="50000"/>
                    </a:schemeClr>
                  </a:solidFill>
                </a:rPr>
                <a:t>is also experiencing a high influx of domestic and foreign tourists.</a:t>
              </a:r>
            </a:p>
            <a:p>
              <a:pPr marL="285750" indent="-285750">
                <a:buFont typeface="Arial" panose="020B0604020202020204" pitchFamily="34" charset="0"/>
                <a:buChar char="•"/>
              </a:pPr>
              <a:endParaRPr lang="en-US">
                <a:solidFill>
                  <a:schemeClr val="accent2">
                    <a:lumMod val="50000"/>
                  </a:schemeClr>
                </a:solidFill>
              </a:endParaRPr>
            </a:p>
            <a:p>
              <a:pPr marL="285750" indent="-285750">
                <a:buFont typeface="Arial" panose="020B0604020202020204" pitchFamily="34" charset="0"/>
                <a:buChar char="•"/>
              </a:pPr>
              <a:r>
                <a:rPr lang="en-US" b="0" i="0">
                  <a:solidFill>
                    <a:schemeClr val="accent2">
                      <a:lumMod val="50000"/>
                    </a:schemeClr>
                  </a:solidFill>
                  <a:effectLst/>
                  <a:latin typeface="Söhne"/>
                </a:rPr>
                <a:t>With the </a:t>
              </a:r>
              <a:r>
                <a:rPr lang="en-US" b="0" i="0">
                  <a:solidFill>
                    <a:srgbClr val="FF0000"/>
                  </a:solidFill>
                  <a:effectLst/>
                  <a:latin typeface="Söhne"/>
                </a:rPr>
                <a:t>exception of Hyderabad and Warangal, the </a:t>
              </a:r>
              <a:r>
                <a:rPr lang="en-US" b="1" i="0">
                  <a:solidFill>
                    <a:srgbClr val="FF0000"/>
                  </a:solidFill>
                  <a:effectLst/>
                  <a:latin typeface="Söhne"/>
                </a:rPr>
                <a:t>remaining districts in Telangana is attracting minimal foreign tourists</a:t>
              </a:r>
              <a:r>
                <a:rPr lang="en-US" b="0" i="0">
                  <a:solidFill>
                    <a:schemeClr val="accent2">
                      <a:lumMod val="50000"/>
                    </a:schemeClr>
                  </a:solidFill>
                  <a:effectLst/>
                  <a:latin typeface="Söhne"/>
                </a:rPr>
                <a:t>.</a:t>
              </a:r>
              <a:endParaRPr lang="en-US">
                <a:solidFill>
                  <a:schemeClr val="accent2">
                    <a:lumMod val="50000"/>
                  </a:schemeClr>
                </a:solidFill>
              </a:endParaRPr>
            </a:p>
          </p:txBody>
        </p:sp>
        <p:sp>
          <p:nvSpPr>
            <p:cNvPr id="7" name="Rectangle 6">
              <a:extLst>
                <a:ext uri="{FF2B5EF4-FFF2-40B4-BE49-F238E27FC236}">
                  <a16:creationId xmlns:a16="http://schemas.microsoft.com/office/drawing/2014/main" id="{A10154F9-4B0D-45AE-09B5-905FE9283231}"/>
                </a:ext>
              </a:extLst>
            </p:cNvPr>
            <p:cNvSpPr/>
            <p:nvPr/>
          </p:nvSpPr>
          <p:spPr>
            <a:xfrm>
              <a:off x="5923280" y="1097280"/>
              <a:ext cx="5791200" cy="343408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descr="Research with solid fill">
              <a:extLst>
                <a:ext uri="{FF2B5EF4-FFF2-40B4-BE49-F238E27FC236}">
                  <a16:creationId xmlns:a16="http://schemas.microsoft.com/office/drawing/2014/main" id="{A7A4E375-7844-77C7-1423-CA56480A3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7425" y="500588"/>
              <a:ext cx="596692" cy="596692"/>
            </a:xfrm>
            <a:prstGeom prst="rect">
              <a:avLst/>
            </a:prstGeom>
          </p:spPr>
        </p:pic>
      </p:grpSp>
    </p:spTree>
    <p:extLst>
      <p:ext uri="{BB962C8B-B14F-4D97-AF65-F5344CB8AC3E}">
        <p14:creationId xmlns:p14="http://schemas.microsoft.com/office/powerpoint/2010/main" val="1271747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51830"/>
            <a:ext cx="7777480" cy="307777"/>
          </a:xfrm>
          <a:prstGeom prst="rect">
            <a:avLst/>
          </a:prstGeom>
          <a:noFill/>
        </p:spPr>
        <p:txBody>
          <a:bodyPr wrap="square">
            <a:spAutoFit/>
          </a:bodyPr>
          <a:lstStyle/>
          <a:p>
            <a:r>
              <a:rPr lang="en-IN" sz="1400">
                <a:solidFill>
                  <a:schemeClr val="accent2">
                    <a:lumMod val="50000"/>
                  </a:schemeClr>
                </a:solidFill>
              </a:rPr>
              <a:t>Q2. List top 3 districts based on CAGR of visitors from 2016 to 2019 </a:t>
            </a:r>
          </a:p>
        </p:txBody>
      </p:sp>
      <p:grpSp>
        <p:nvGrpSpPr>
          <p:cNvPr id="3" name="Group 2">
            <a:extLst>
              <a:ext uri="{FF2B5EF4-FFF2-40B4-BE49-F238E27FC236}">
                <a16:creationId xmlns:a16="http://schemas.microsoft.com/office/drawing/2014/main" id="{795D3BA5-0488-4532-F824-072CC8CDB34B}"/>
              </a:ext>
            </a:extLst>
          </p:cNvPr>
          <p:cNvGrpSpPr/>
          <p:nvPr/>
        </p:nvGrpSpPr>
        <p:grpSpPr>
          <a:xfrm>
            <a:off x="971005" y="803218"/>
            <a:ext cx="10840720" cy="4335104"/>
            <a:chOff x="971005" y="803218"/>
            <a:chExt cx="10840720" cy="4335104"/>
          </a:xfrm>
        </p:grpSpPr>
        <p:sp>
          <p:nvSpPr>
            <p:cNvPr id="5" name="TextBox 4">
              <a:extLst>
                <a:ext uri="{FF2B5EF4-FFF2-40B4-BE49-F238E27FC236}">
                  <a16:creationId xmlns:a16="http://schemas.microsoft.com/office/drawing/2014/main" id="{25989D0F-ECF7-944E-DDE8-D8928EBF0845}"/>
                </a:ext>
              </a:extLst>
            </p:cNvPr>
            <p:cNvSpPr txBox="1"/>
            <p:nvPr/>
          </p:nvSpPr>
          <p:spPr>
            <a:xfrm>
              <a:off x="971005" y="4276548"/>
              <a:ext cx="10840720" cy="861774"/>
            </a:xfrm>
            <a:prstGeom prst="rect">
              <a:avLst/>
            </a:prstGeom>
            <a:noFill/>
          </p:spPr>
          <p:txBody>
            <a:bodyPr wrap="square" rtlCol="0">
              <a:spAutoFit/>
            </a:bodyPr>
            <a:lstStyle/>
            <a:p>
              <a:r>
                <a:rPr lang="en-US" b="1" i="0">
                  <a:effectLst/>
                </a:rPr>
                <a:t>Mancherial</a:t>
              </a:r>
              <a:r>
                <a:rPr lang="en-US" sz="1600" b="1" i="0">
                  <a:effectLst/>
                </a:rPr>
                <a:t> district has the highest CAGR of visitors(</a:t>
              </a:r>
              <a:r>
                <a:rPr lang="en-US" b="1" i="0">
                  <a:effectLst/>
                </a:rPr>
                <a:t>225.80%</a:t>
              </a:r>
              <a:r>
                <a:rPr lang="en-US" sz="1600" b="1" i="0">
                  <a:effectLst/>
                </a:rPr>
                <a:t>) during this period</a:t>
              </a:r>
              <a:r>
                <a:rPr lang="en-US" sz="1600" b="0" i="0">
                  <a:effectLst/>
                </a:rPr>
                <a:t>, that means the number of visitors to Mancherial has grown at a faster rate compared to other districts. </a:t>
              </a:r>
            </a:p>
            <a:p>
              <a:r>
                <a:rPr lang="en-US" sz="1600" b="0" i="0">
                  <a:effectLst/>
                </a:rPr>
                <a:t>The reasons behind this could be diverse, such as improved infrastructure, increased tourism promotion, and better accessibility.</a:t>
              </a:r>
              <a:endParaRPr lang="en-IN" sz="1600"/>
            </a:p>
          </p:txBody>
        </p:sp>
        <p:grpSp>
          <p:nvGrpSpPr>
            <p:cNvPr id="8" name="Group 7">
              <a:extLst>
                <a:ext uri="{FF2B5EF4-FFF2-40B4-BE49-F238E27FC236}">
                  <a16:creationId xmlns:a16="http://schemas.microsoft.com/office/drawing/2014/main" id="{CB79EF6A-14E8-8096-C54F-D53F88AC0DF5}"/>
                </a:ext>
              </a:extLst>
            </p:cNvPr>
            <p:cNvGrpSpPr/>
            <p:nvPr/>
          </p:nvGrpSpPr>
          <p:grpSpPr>
            <a:xfrm>
              <a:off x="1773853" y="803218"/>
              <a:ext cx="8496000" cy="3556467"/>
              <a:chOff x="1727200" y="629920"/>
              <a:chExt cx="8496000" cy="3556467"/>
            </a:xfrm>
          </p:grpSpPr>
          <p:pic>
            <p:nvPicPr>
              <p:cNvPr id="4" name="Picture 3">
                <a:extLst>
                  <a:ext uri="{FF2B5EF4-FFF2-40B4-BE49-F238E27FC236}">
                    <a16:creationId xmlns:a16="http://schemas.microsoft.com/office/drawing/2014/main" id="{08A8748C-9E82-03D3-8702-F8349FF9F23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l="15667" t="23111" r="41333" b="44889"/>
              <a:stretch/>
            </p:blipFill>
            <p:spPr>
              <a:xfrm>
                <a:off x="1727200" y="629920"/>
                <a:ext cx="8496000" cy="3556467"/>
              </a:xfrm>
              <a:prstGeom prst="rect">
                <a:avLst/>
              </a:prstGeom>
              <a:ln>
                <a:noFill/>
              </a:ln>
              <a:effectLst>
                <a:softEdge rad="112500"/>
              </a:effectLst>
            </p:spPr>
          </p:pic>
          <p:cxnSp>
            <p:nvCxnSpPr>
              <p:cNvPr id="7" name="Straight Connector 6">
                <a:extLst>
                  <a:ext uri="{FF2B5EF4-FFF2-40B4-BE49-F238E27FC236}">
                    <a16:creationId xmlns:a16="http://schemas.microsoft.com/office/drawing/2014/main" id="{EEA5C9D9-1E37-BA63-985E-FA7ADC2E9714}"/>
                  </a:ext>
                </a:extLst>
              </p:cNvPr>
              <p:cNvCxnSpPr/>
              <p:nvPr/>
            </p:nvCxnSpPr>
            <p:spPr>
              <a:xfrm>
                <a:off x="1981200" y="1402080"/>
                <a:ext cx="791464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58526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61160"/>
            <a:ext cx="7777480" cy="307777"/>
          </a:xfrm>
          <a:prstGeom prst="rect">
            <a:avLst/>
          </a:prstGeom>
          <a:noFill/>
        </p:spPr>
        <p:txBody>
          <a:bodyPr wrap="square">
            <a:spAutoFit/>
          </a:bodyPr>
          <a:lstStyle/>
          <a:p>
            <a:r>
              <a:rPr lang="en-IN" sz="1400">
                <a:solidFill>
                  <a:schemeClr val="accent2">
                    <a:lumMod val="50000"/>
                  </a:schemeClr>
                </a:solidFill>
              </a:rPr>
              <a:t>Q3. List bottom 3 districts based on CAGR of visitors from 2016 to 2019 </a:t>
            </a:r>
            <a:endParaRPr lang="en-IN" sz="1400"/>
          </a:p>
        </p:txBody>
      </p:sp>
      <p:grpSp>
        <p:nvGrpSpPr>
          <p:cNvPr id="3" name="Group 2">
            <a:extLst>
              <a:ext uri="{FF2B5EF4-FFF2-40B4-BE49-F238E27FC236}">
                <a16:creationId xmlns:a16="http://schemas.microsoft.com/office/drawing/2014/main" id="{2B2AFB99-F57E-3260-BDFF-93B2D28257A1}"/>
              </a:ext>
            </a:extLst>
          </p:cNvPr>
          <p:cNvGrpSpPr/>
          <p:nvPr/>
        </p:nvGrpSpPr>
        <p:grpSpPr>
          <a:xfrm>
            <a:off x="362026" y="871973"/>
            <a:ext cx="7241287" cy="5604188"/>
            <a:chOff x="967993" y="871972"/>
            <a:chExt cx="7241287" cy="5604188"/>
          </a:xfrm>
        </p:grpSpPr>
        <p:pic>
          <p:nvPicPr>
            <p:cNvPr id="10" name="Picture 9">
              <a:extLst>
                <a:ext uri="{FF2B5EF4-FFF2-40B4-BE49-F238E27FC236}">
                  <a16:creationId xmlns:a16="http://schemas.microsoft.com/office/drawing/2014/main" id="{B178F8D1-173A-C49A-CE92-C039FD670689}"/>
                </a:ext>
              </a:extLst>
            </p:cNvPr>
            <p:cNvPicPr>
              <a:picLocks noChangeAspect="1"/>
            </p:cNvPicPr>
            <p:nvPr/>
          </p:nvPicPr>
          <p:blipFill rotWithShape="1">
            <a:blip r:embed="rId2">
              <a:extLst>
                <a:ext uri="{28A0092B-C50C-407E-A947-70E740481C1C}">
                  <a14:useLocalDpi xmlns:a14="http://schemas.microsoft.com/office/drawing/2010/main" val="0"/>
                </a:ext>
              </a:extLst>
            </a:blip>
            <a:srcRect l="36208" t="51703" r="32583" b="17926"/>
            <a:stretch/>
          </p:blipFill>
          <p:spPr>
            <a:xfrm>
              <a:off x="2341880" y="4393360"/>
              <a:ext cx="3804920" cy="2082800"/>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9CA7C2E1-870E-5BFC-5A9C-950441DE78F2}"/>
                </a:ext>
              </a:extLst>
            </p:cNvPr>
            <p:cNvGrpSpPr/>
            <p:nvPr/>
          </p:nvGrpSpPr>
          <p:grpSpPr>
            <a:xfrm>
              <a:off x="967993" y="871972"/>
              <a:ext cx="7241287" cy="3672000"/>
              <a:chOff x="355600" y="618890"/>
              <a:chExt cx="7241287" cy="3672000"/>
            </a:xfrm>
          </p:grpSpPr>
          <p:pic>
            <p:nvPicPr>
              <p:cNvPr id="6" name="Picture 5">
                <a:extLst>
                  <a:ext uri="{FF2B5EF4-FFF2-40B4-BE49-F238E27FC236}">
                    <a16:creationId xmlns:a16="http://schemas.microsoft.com/office/drawing/2014/main" id="{0D49F110-7DA4-B65F-D818-E7FAD4C71B49}"/>
                  </a:ext>
                </a:extLst>
              </p:cNvPr>
              <p:cNvPicPr>
                <a:picLocks noChangeAspect="1"/>
              </p:cNvPicPr>
              <p:nvPr/>
            </p:nvPicPr>
            <p:blipFill rotWithShape="1">
              <a:blip r:embed="rId3">
                <a:extLst>
                  <a:ext uri="{28A0092B-C50C-407E-A947-70E740481C1C}">
                    <a14:useLocalDpi xmlns:a14="http://schemas.microsoft.com/office/drawing/2010/main" val="0"/>
                  </a:ext>
                </a:extLst>
              </a:blip>
              <a:srcRect l="21835" t="19556" r="31166" b="38074"/>
              <a:stretch/>
            </p:blipFill>
            <p:spPr>
              <a:xfrm>
                <a:off x="355600" y="618890"/>
                <a:ext cx="7241287" cy="3672000"/>
              </a:xfrm>
              <a:prstGeom prst="rect">
                <a:avLst/>
              </a:prstGeom>
              <a:ln>
                <a:noFill/>
              </a:ln>
              <a:effectLst>
                <a:softEdge rad="112500"/>
              </a:effectLst>
            </p:spPr>
          </p:pic>
          <p:cxnSp>
            <p:nvCxnSpPr>
              <p:cNvPr id="12" name="Straight Arrow Connector 11">
                <a:extLst>
                  <a:ext uri="{FF2B5EF4-FFF2-40B4-BE49-F238E27FC236}">
                    <a16:creationId xmlns:a16="http://schemas.microsoft.com/office/drawing/2014/main" id="{3E82D16B-F362-016A-6473-F507BFB40655}"/>
                  </a:ext>
                </a:extLst>
              </p:cNvPr>
              <p:cNvCxnSpPr>
                <a:cxnSpLocks/>
              </p:cNvCxnSpPr>
              <p:nvPr/>
            </p:nvCxnSpPr>
            <p:spPr>
              <a:xfrm>
                <a:off x="782320" y="1239520"/>
                <a:ext cx="0" cy="228600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sp>
        <p:nvSpPr>
          <p:cNvPr id="15" name="TextBox 14">
            <a:extLst>
              <a:ext uri="{FF2B5EF4-FFF2-40B4-BE49-F238E27FC236}">
                <a16:creationId xmlns:a16="http://schemas.microsoft.com/office/drawing/2014/main" id="{9EE45F0A-CBF2-20A3-D2D8-28B5DF2D4AC5}"/>
              </a:ext>
            </a:extLst>
          </p:cNvPr>
          <p:cNvSpPr txBox="1"/>
          <p:nvPr/>
        </p:nvSpPr>
        <p:spPr>
          <a:xfrm>
            <a:off x="5760511" y="5704607"/>
            <a:ext cx="2151847" cy="600164"/>
          </a:xfrm>
          <a:prstGeom prst="rect">
            <a:avLst/>
          </a:prstGeom>
          <a:noFill/>
        </p:spPr>
        <p:txBody>
          <a:bodyPr wrap="square" rtlCol="0">
            <a:spAutoFit/>
          </a:bodyPr>
          <a:lstStyle/>
          <a:p>
            <a:r>
              <a:rPr lang="en-IN" sz="1100" i="1"/>
              <a:t>St – &gt; Total visitors in </a:t>
            </a:r>
            <a:r>
              <a:rPr lang="en-IN" sz="1100" b="1" i="1"/>
              <a:t>2016</a:t>
            </a:r>
          </a:p>
          <a:p>
            <a:endParaRPr lang="en-IN" sz="1100" i="1"/>
          </a:p>
          <a:p>
            <a:r>
              <a:rPr lang="en-IN" sz="1100" i="1"/>
              <a:t>fv – &gt; Total visitors in </a:t>
            </a:r>
            <a:r>
              <a:rPr lang="en-IN" sz="1100" b="1" i="1"/>
              <a:t>2019</a:t>
            </a:r>
          </a:p>
        </p:txBody>
      </p:sp>
      <p:grpSp>
        <p:nvGrpSpPr>
          <p:cNvPr id="4" name="Group 3">
            <a:extLst>
              <a:ext uri="{FF2B5EF4-FFF2-40B4-BE49-F238E27FC236}">
                <a16:creationId xmlns:a16="http://schemas.microsoft.com/office/drawing/2014/main" id="{367B0965-C085-7334-8E22-6E44B0C5F5DD}"/>
              </a:ext>
            </a:extLst>
          </p:cNvPr>
          <p:cNvGrpSpPr/>
          <p:nvPr/>
        </p:nvGrpSpPr>
        <p:grpSpPr>
          <a:xfrm>
            <a:off x="8334934" y="1089988"/>
            <a:ext cx="3495040" cy="3453985"/>
            <a:chOff x="8392160" y="871972"/>
            <a:chExt cx="3495040" cy="3453985"/>
          </a:xfrm>
        </p:grpSpPr>
        <p:sp>
          <p:nvSpPr>
            <p:cNvPr id="16" name="TextBox 15">
              <a:extLst>
                <a:ext uri="{FF2B5EF4-FFF2-40B4-BE49-F238E27FC236}">
                  <a16:creationId xmlns:a16="http://schemas.microsoft.com/office/drawing/2014/main" id="{3F247509-5D92-CF54-2304-0CFB65F27DBF}"/>
                </a:ext>
              </a:extLst>
            </p:cNvPr>
            <p:cNvSpPr txBox="1"/>
            <p:nvPr/>
          </p:nvSpPr>
          <p:spPr>
            <a:xfrm>
              <a:off x="8392160" y="1402080"/>
              <a:ext cx="3495040" cy="2923877"/>
            </a:xfrm>
            <a:prstGeom prst="rect">
              <a:avLst/>
            </a:prstGeom>
            <a:noFill/>
            <a:ln>
              <a:solidFill>
                <a:schemeClr val="accent2">
                  <a:lumMod val="50000"/>
                </a:schemeClr>
              </a:solidFill>
            </a:ln>
          </p:spPr>
          <p:txBody>
            <a:bodyPr wrap="square" rtlCol="0">
              <a:spAutoFit/>
            </a:bodyPr>
            <a:lstStyle/>
            <a:p>
              <a:pPr marL="285750" indent="-285750">
                <a:buFont typeface="Arial" panose="020B0604020202020204" pitchFamily="34" charset="0"/>
                <a:buChar char="•"/>
              </a:pPr>
              <a:r>
                <a:rPr lang="en-IN" sz="1400"/>
                <a:t>Due to lack of available data, </a:t>
              </a:r>
              <a:r>
                <a:rPr lang="en-IN" sz="1400" b="1"/>
                <a:t>CAGR is negative for the districts Komaram Bheem Asifabad, Medchal, Mulugu, Narayanpet, Ranga Reddy, Suryapet, Vikarabad.</a:t>
              </a:r>
            </a:p>
            <a:p>
              <a:pPr marL="285750" indent="-285750">
                <a:buFont typeface="Arial" panose="020B0604020202020204" pitchFamily="34" charset="0"/>
                <a:buChar char="•"/>
              </a:pPr>
              <a:endParaRPr lang="en-IN" sz="1400"/>
            </a:p>
            <a:p>
              <a:pPr marL="285750" indent="-285750">
                <a:buFont typeface="Arial" panose="020B0604020202020204" pitchFamily="34" charset="0"/>
                <a:buChar char="•"/>
              </a:pPr>
              <a:r>
                <a:rPr lang="en-US" sz="1400" b="0" i="0">
                  <a:effectLst/>
                </a:rPr>
                <a:t>According to the CAGR (Compound Annual Growth Rate) data from 2016 to 2019, </a:t>
              </a:r>
              <a:r>
                <a:rPr lang="en-US" sz="1600" b="1" i="0">
                  <a:solidFill>
                    <a:srgbClr val="FF0000"/>
                  </a:solidFill>
                  <a:effectLst/>
                </a:rPr>
                <a:t>Karimnagar </a:t>
              </a:r>
              <a:r>
                <a:rPr lang="en-US" sz="1400" b="1" i="0">
                  <a:solidFill>
                    <a:srgbClr val="FF0000"/>
                  </a:solidFill>
                  <a:effectLst/>
                </a:rPr>
                <a:t>and </a:t>
              </a:r>
              <a:r>
                <a:rPr lang="en-US" sz="1600" b="1" i="0">
                  <a:solidFill>
                    <a:srgbClr val="FF0000"/>
                  </a:solidFill>
                  <a:effectLst/>
                </a:rPr>
                <a:t>Nalgonda</a:t>
              </a:r>
              <a:r>
                <a:rPr lang="en-US" sz="1400" b="1" i="0">
                  <a:solidFill>
                    <a:srgbClr val="FF0000"/>
                  </a:solidFill>
                  <a:effectLst/>
                </a:rPr>
                <a:t> districts have recorded the lowest growth rates in terms of visitors</a:t>
              </a:r>
              <a:r>
                <a:rPr lang="en-US" sz="1400" b="1" i="0">
                  <a:effectLst/>
                </a:rPr>
                <a:t>,</a:t>
              </a:r>
              <a:r>
                <a:rPr lang="en-US" sz="1400" b="0" i="0">
                  <a:effectLst/>
                </a:rPr>
                <a:t> and ranked as the second lowest and third lowest districts, respectively.</a:t>
              </a:r>
              <a:endParaRPr lang="en-IN" sz="1400"/>
            </a:p>
          </p:txBody>
        </p:sp>
        <p:sp>
          <p:nvSpPr>
            <p:cNvPr id="17" name="TextBox 16">
              <a:extLst>
                <a:ext uri="{FF2B5EF4-FFF2-40B4-BE49-F238E27FC236}">
                  <a16:creationId xmlns:a16="http://schemas.microsoft.com/office/drawing/2014/main" id="{684E3836-CA25-A2CD-5BCA-497780B4DEB0}"/>
                </a:ext>
              </a:extLst>
            </p:cNvPr>
            <p:cNvSpPr txBox="1"/>
            <p:nvPr/>
          </p:nvSpPr>
          <p:spPr>
            <a:xfrm>
              <a:off x="9855200" y="871972"/>
              <a:ext cx="1910080" cy="400110"/>
            </a:xfrm>
            <a:prstGeom prst="rect">
              <a:avLst/>
            </a:prstGeom>
            <a:noFill/>
          </p:spPr>
          <p:txBody>
            <a:bodyPr wrap="square" rtlCol="0">
              <a:spAutoFit/>
            </a:bodyPr>
            <a:lstStyle/>
            <a:p>
              <a:r>
                <a:rPr lang="en-IN" sz="2000">
                  <a:ln>
                    <a:solidFill>
                      <a:schemeClr val="tx1"/>
                    </a:solidFill>
                  </a:ln>
                  <a:solidFill>
                    <a:schemeClr val="accent2">
                      <a:lumMod val="75000"/>
                    </a:schemeClr>
                  </a:solidFill>
                  <a:latin typeface="Comic Sans MS" panose="030F0702030302020204" pitchFamily="66" charset="0"/>
                </a:rPr>
                <a:t>Insights</a:t>
              </a:r>
            </a:p>
          </p:txBody>
        </p:sp>
        <p:pic>
          <p:nvPicPr>
            <p:cNvPr id="18" name="Graphic 17" descr="Research with solid fill">
              <a:extLst>
                <a:ext uri="{FF2B5EF4-FFF2-40B4-BE49-F238E27FC236}">
                  <a16:creationId xmlns:a16="http://schemas.microsoft.com/office/drawing/2014/main" id="{818B1D6E-48B2-36DE-7CB3-D8E296E814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9026" y="871972"/>
              <a:ext cx="530108" cy="530108"/>
            </a:xfrm>
            <a:prstGeom prst="rect">
              <a:avLst/>
            </a:prstGeom>
          </p:spPr>
        </p:pic>
      </p:grpSp>
    </p:spTree>
    <p:extLst>
      <p:ext uri="{BB962C8B-B14F-4D97-AF65-F5344CB8AC3E}">
        <p14:creationId xmlns:p14="http://schemas.microsoft.com/office/powerpoint/2010/main" val="128151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4450</TotalTime>
  <Words>2867</Words>
  <Application>Microsoft Office PowerPoint</Application>
  <PresentationFormat>Widescreen</PresentationFormat>
  <Paragraphs>254</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Comic Sans MS</vt:lpstr>
      <vt:lpstr>manrope</vt:lpstr>
      <vt:lpstr>Segoe Print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Madhupa Samanta</dc:creator>
  <cp:lastModifiedBy>Madhupa Samanta</cp:lastModifiedBy>
  <cp:revision>127</cp:revision>
  <dcterms:created xsi:type="dcterms:W3CDTF">2023-04-26T15:42:33Z</dcterms:created>
  <dcterms:modified xsi:type="dcterms:W3CDTF">2023-05-08T16:13:41Z</dcterms:modified>
</cp:coreProperties>
</file>